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57" r:id="rId4"/>
    <p:sldId id="258" r:id="rId5"/>
    <p:sldId id="298" r:id="rId6"/>
    <p:sldId id="261" r:id="rId7"/>
    <p:sldId id="299" r:id="rId8"/>
    <p:sldId id="300" r:id="rId9"/>
    <p:sldId id="288" r:id="rId10"/>
    <p:sldId id="306" r:id="rId11"/>
    <p:sldId id="293" r:id="rId12"/>
    <p:sldId id="307" r:id="rId13"/>
    <p:sldId id="304" r:id="rId14"/>
    <p:sldId id="305" r:id="rId15"/>
    <p:sldId id="280" r:id="rId16"/>
    <p:sldId id="284" r:id="rId17"/>
    <p:sldId id="282" r:id="rId18"/>
    <p:sldId id="286" r:id="rId19"/>
  </p:sldIdLst>
  <p:sldSz cx="9144000" cy="6858000" type="screen4x3"/>
  <p:notesSz cx="6858000" cy="9144000"/>
  <p:embeddedFontLst>
    <p:embeddedFont>
      <p:font typeface="맑은 고딕" panose="020B0503020000020004" pitchFamily="50" charset="-127"/>
      <p:regular r:id="rId21"/>
      <p:bold r:id="rId22"/>
    </p:embeddedFont>
    <p:embeddedFont>
      <p:font typeface="HY중고딕" panose="02030600000101010101" pitchFamily="18" charset="-127"/>
      <p:regular r:id="rId23"/>
    </p:embeddedFont>
    <p:embeddedFont>
      <p:font typeface="Franklin Gothic Medium" panose="020B0603020102020204" pitchFamily="34" charset="0"/>
      <p:regular r:id="rId24"/>
      <p:italic r:id="rId25"/>
    </p:embeddedFont>
    <p:embeddedFont>
      <p:font typeface="HY견고딕" panose="02030600000101010101" pitchFamily="18" charset="-127"/>
      <p:regular r:id="rId26"/>
    </p:embeddedFont>
    <p:embeddedFont>
      <p:font typeface="HY강B" panose="02030600000101010101" pitchFamily="18" charset="-127"/>
      <p:regular r:id="rId27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>
          <p15:clr>
            <a:srgbClr val="A4A3A4"/>
          </p15:clr>
        </p15:guide>
        <p15:guide id="2" orient="horz" pos="1434">
          <p15:clr>
            <a:srgbClr val="A4A3A4"/>
          </p15:clr>
        </p15:guide>
        <p15:guide id="3" pos="793">
          <p15:clr>
            <a:srgbClr val="A4A3A4"/>
          </p15:clr>
        </p15:guide>
        <p15:guide id="4" pos="5329">
          <p15:clr>
            <a:srgbClr val="A4A3A4"/>
          </p15:clr>
        </p15:guide>
        <p15:guide id="5" pos="635">
          <p15:clr>
            <a:srgbClr val="A4A3A4"/>
          </p15:clr>
        </p15:guide>
        <p15:guide id="6" pos="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9900"/>
    <a:srgbClr val="0000FF"/>
    <a:srgbClr val="FF99CC"/>
    <a:srgbClr val="CCFF99"/>
    <a:srgbClr val="FF9966"/>
    <a:srgbClr val="FFFF99"/>
    <a:srgbClr val="FF0066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9" autoAdjust="0"/>
    <p:restoredTop sz="99793" autoAdjust="0"/>
  </p:normalViewPr>
  <p:slideViewPr>
    <p:cSldViewPr>
      <p:cViewPr varScale="1">
        <p:scale>
          <a:sx n="64" d="100"/>
          <a:sy n="64" d="100"/>
        </p:scale>
        <p:origin x="792" y="78"/>
      </p:cViewPr>
      <p:guideLst>
        <p:guide orient="horz" pos="391"/>
        <p:guide orient="horz" pos="1434"/>
        <p:guide pos="793"/>
        <p:guide pos="5329"/>
        <p:guide pos="635"/>
        <p:guide pos="4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3E757-9739-4ABC-AC64-0520BF71508C}" type="datetimeFigureOut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73277-8C0C-4384-A7E4-952D6B5AE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8692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제목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5442892" cy="608087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01 Master Title</a:t>
            </a:r>
            <a:endParaRPr lang="ko-KR" altLang="en-US" dirty="0"/>
          </a:p>
        </p:txBody>
      </p:sp>
      <p:sp>
        <p:nvSpPr>
          <p:cNvPr id="23" name="슬라이드 번호 개체 틀 5"/>
          <p:cNvSpPr txBox="1">
            <a:spLocks/>
          </p:cNvSpPr>
          <p:nvPr userDrawn="1"/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76E81-A56B-480E-A20F-D61CC2AD3A2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25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7092280" y="146398"/>
            <a:ext cx="1872208" cy="258266"/>
          </a:xfrm>
        </p:spPr>
        <p:txBody>
          <a:bodyPr anchor="b">
            <a:noAutofit/>
          </a:bodyPr>
          <a:lstStyle>
            <a:lvl1pPr marL="0" indent="0" algn="r">
              <a:buNone/>
              <a:defRPr sz="1300" baseline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중고딕" pitchFamily="18" charset="-127"/>
                <a:ea typeface="HY중고딕" pitchFamily="18" charset="-127"/>
              </a:defRPr>
            </a:lvl2pPr>
            <a:lvl3pPr>
              <a:defRPr sz="2000">
                <a:latin typeface="HY중고딕" pitchFamily="18" charset="-127"/>
                <a:ea typeface="HY중고딕" pitchFamily="18" charset="-127"/>
              </a:defRPr>
            </a:lvl3pPr>
            <a:lvl4pPr>
              <a:defRPr sz="2000">
                <a:latin typeface="HY중고딕" pitchFamily="18" charset="-127"/>
                <a:ea typeface="HY중고딕" pitchFamily="18" charset="-127"/>
              </a:defRPr>
            </a:lvl4pPr>
            <a:lvl5pPr>
              <a:defRPr sz="2000">
                <a:latin typeface="HY중고딕" pitchFamily="18" charset="-127"/>
                <a:ea typeface="HY중고딕" pitchFamily="18" charset="-127"/>
              </a:defRPr>
            </a:lvl5pPr>
          </a:lstStyle>
          <a:p>
            <a:pPr lvl="0"/>
            <a:r>
              <a:rPr lang="en-US" altLang="ko-KR" dirty="0" smtClean="0"/>
              <a:t>1 My Everyday Life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037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00_work\디자인 메뉴얼\UI_국어\00_UI_국어psd\b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17" y="-6400"/>
            <a:ext cx="9213329" cy="6891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93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5" name="Picture 3" descr="C:\Users\VS\Desktop\Untitled-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5990"/>
            <a:ext cx="648072" cy="51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제목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5442892" cy="608087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01 Master Title</a:t>
            </a:r>
            <a:endParaRPr lang="ko-KR" altLang="en-US" dirty="0"/>
          </a:p>
        </p:txBody>
      </p:sp>
      <p:sp>
        <p:nvSpPr>
          <p:cNvPr id="14" name="모서리가 둥근 직사각형 13"/>
          <p:cNvSpPr/>
          <p:nvPr userDrawn="1"/>
        </p:nvSpPr>
        <p:spPr>
          <a:xfrm>
            <a:off x="107504" y="666750"/>
            <a:ext cx="8928992" cy="6090715"/>
          </a:xfrm>
          <a:prstGeom prst="roundRect">
            <a:avLst>
              <a:gd name="adj" fmla="val 2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슬라이드 번호 개체 틀 5"/>
          <p:cNvSpPr txBox="1">
            <a:spLocks/>
          </p:cNvSpPr>
          <p:nvPr userDrawn="1"/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76E81-A56B-480E-A20F-D61CC2AD3A2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17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660276" y="892622"/>
            <a:ext cx="7363148" cy="52015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ko-KR" altLang="en-US" sz="2800" b="0" baseline="0" dirty="0">
                <a:solidFill>
                  <a:schemeClr val="tx1"/>
                </a:solidFill>
                <a:effectLst/>
                <a:latin typeface="+mn-ea"/>
                <a:cs typeface="+mj-c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altLang="ko-KR" dirty="0" smtClean="0"/>
              <a:t>TEXT STYLE EDIT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6444208" y="146398"/>
            <a:ext cx="1907146" cy="330274"/>
          </a:xfrm>
        </p:spPr>
        <p:txBody>
          <a:bodyPr anchor="b">
            <a:noAutofit/>
          </a:bodyPr>
          <a:lstStyle>
            <a:lvl1pPr marL="0" indent="0" algn="r">
              <a:buNone/>
              <a:defRPr sz="1300" baseline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중고딕" pitchFamily="18" charset="-127"/>
                <a:ea typeface="HY중고딕" pitchFamily="18" charset="-127"/>
              </a:defRPr>
            </a:lvl2pPr>
            <a:lvl3pPr>
              <a:defRPr sz="2000">
                <a:latin typeface="HY중고딕" pitchFamily="18" charset="-127"/>
                <a:ea typeface="HY중고딕" pitchFamily="18" charset="-127"/>
              </a:defRPr>
            </a:lvl3pPr>
            <a:lvl4pPr>
              <a:defRPr sz="2000">
                <a:latin typeface="HY중고딕" pitchFamily="18" charset="-127"/>
                <a:ea typeface="HY중고딕" pitchFamily="18" charset="-127"/>
              </a:defRPr>
            </a:lvl4pPr>
            <a:lvl5pPr>
              <a:defRPr sz="2000">
                <a:latin typeface="HY중고딕" pitchFamily="18" charset="-127"/>
                <a:ea typeface="HY중고딕" pitchFamily="18" charset="-127"/>
              </a:defRPr>
            </a:lvl5pPr>
          </a:lstStyle>
          <a:p>
            <a:pPr lvl="0"/>
            <a:r>
              <a:rPr lang="en-US" altLang="ko-KR" dirty="0" smtClean="0"/>
              <a:t>1 My Everyday Life</a:t>
            </a:r>
            <a:endParaRPr lang="ko-KR" altLang="en-US" dirty="0"/>
          </a:p>
        </p:txBody>
      </p:sp>
      <p:sp>
        <p:nvSpPr>
          <p:cNvPr id="12" name="모서리가 둥근 직사각형 11"/>
          <p:cNvSpPr/>
          <p:nvPr userDrawn="1"/>
        </p:nvSpPr>
        <p:spPr>
          <a:xfrm>
            <a:off x="179511" y="742951"/>
            <a:ext cx="8783514" cy="5905500"/>
          </a:xfrm>
          <a:prstGeom prst="roundRect">
            <a:avLst>
              <a:gd name="adj" fmla="val 1954"/>
            </a:avLst>
          </a:prstGeom>
          <a:noFill/>
          <a:ln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856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6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38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1E7B8-11DE-41B3-AD88-1B5ED4077A8D}" type="datetimeFigureOut">
              <a:rPr lang="ko-KR" altLang="en-US" smtClean="0"/>
              <a:pPr/>
              <a:t>2018-05-08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A9A52-06C3-4ADD-8B4D-9568882326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2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7" r:id="rId2"/>
    <p:sldLayoutId id="2147483649" r:id="rId3"/>
    <p:sldLayoutId id="2147483655" r:id="rId4"/>
    <p:sldLayoutId id="2147483656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순서도: 대체 처리 11"/>
          <p:cNvSpPr/>
          <p:nvPr/>
        </p:nvSpPr>
        <p:spPr>
          <a:xfrm>
            <a:off x="6156176" y="121295"/>
            <a:ext cx="2952328" cy="643409"/>
          </a:xfrm>
          <a:prstGeom prst="flowChartAlternateProcess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800" dirty="0" smtClean="0">
                <a:solidFill>
                  <a:srgbClr val="FFFF00"/>
                </a:solidFill>
                <a:latin typeface="HY강B" pitchFamily="18" charset="-127"/>
                <a:ea typeface="HY강B" pitchFamily="18" charset="-127"/>
              </a:rPr>
              <a:t>중등 영어 </a:t>
            </a:r>
            <a:r>
              <a:rPr lang="en-US" altLang="ko-KR" sz="2800" dirty="0" smtClean="0">
                <a:solidFill>
                  <a:srgbClr val="FFFF00"/>
                </a:solidFill>
                <a:latin typeface="HY강B" pitchFamily="18" charset="-127"/>
                <a:ea typeface="HY강B" pitchFamily="18" charset="-127"/>
              </a:rPr>
              <a:t>2-2</a:t>
            </a:r>
            <a:endParaRPr lang="ko-KR" altLang="en-US" sz="2800" dirty="0">
              <a:solidFill>
                <a:srgbClr val="FFFF00"/>
              </a:solidFill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199" name="그룹 198"/>
          <p:cNvGrpSpPr/>
          <p:nvPr/>
        </p:nvGrpSpPr>
        <p:grpSpPr>
          <a:xfrm rot="19910012">
            <a:off x="4309324" y="757556"/>
            <a:ext cx="4629349" cy="4950224"/>
            <a:chOff x="3198010" y="764704"/>
            <a:chExt cx="5894354" cy="6036984"/>
          </a:xfrm>
        </p:grpSpPr>
        <p:grpSp>
          <p:nvGrpSpPr>
            <p:cNvPr id="48" name="그룹 47"/>
            <p:cNvGrpSpPr/>
            <p:nvPr/>
          </p:nvGrpSpPr>
          <p:grpSpPr>
            <a:xfrm>
              <a:off x="5436096" y="764704"/>
              <a:ext cx="1302991" cy="2868632"/>
              <a:chOff x="6300192" y="768600"/>
              <a:chExt cx="1634480" cy="3380479"/>
            </a:xfrm>
          </p:grpSpPr>
          <p:grpSp>
            <p:nvGrpSpPr>
              <p:cNvPr id="49" name="그룹 48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60" name="이등변 삼각형 59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1" name="이등변 삼각형 60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2" name="이등변 삼각형 61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50" name="그룹 49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58" name="타원 57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9" name="타원 58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51" name="그룹 50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56" name="순서도: 지연 55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7" name="순서도: 지연 56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52" name="그룹 51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53" name="타원 52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4" name="타원 53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5" name="타원 54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24" name="그룹 123"/>
            <p:cNvGrpSpPr/>
            <p:nvPr/>
          </p:nvGrpSpPr>
          <p:grpSpPr>
            <a:xfrm rot="10800000">
              <a:off x="5508105" y="3933056"/>
              <a:ext cx="1302991" cy="2868632"/>
              <a:chOff x="6300192" y="768600"/>
              <a:chExt cx="1634480" cy="3380479"/>
            </a:xfrm>
          </p:grpSpPr>
          <p:grpSp>
            <p:nvGrpSpPr>
              <p:cNvPr id="125" name="그룹 12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36" name="이등변 삼각형 13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7" name="이등변 삼각형 13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8" name="이등변 삼각형 13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26" name="그룹 12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34" name="타원 13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5" name="타원 13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27" name="그룹 12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32" name="순서도: 지연 13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3" name="순서도: 지연 13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28" name="그룹 12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29" name="타원 12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0" name="타원 12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1" name="타원 13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39" name="그룹 138"/>
            <p:cNvGrpSpPr/>
            <p:nvPr/>
          </p:nvGrpSpPr>
          <p:grpSpPr>
            <a:xfrm rot="14527420">
              <a:off x="3980830" y="3207918"/>
              <a:ext cx="1302991" cy="2868632"/>
              <a:chOff x="6300192" y="768600"/>
              <a:chExt cx="1634480" cy="3380479"/>
            </a:xfrm>
          </p:grpSpPr>
          <p:grpSp>
            <p:nvGrpSpPr>
              <p:cNvPr id="140" name="그룹 139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51" name="이등변 삼각형 150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52" name="이등변 삼각형 151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53" name="이등변 삼각형 152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41" name="그룹 140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49" name="타원 148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50" name="타원 149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42" name="그룹 141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47" name="순서도: 지연 146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8" name="순서도: 지연 147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43" name="그룹 142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44" name="타원 143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5" name="타원 144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6" name="타원 145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54" name="그룹 153"/>
            <p:cNvGrpSpPr/>
            <p:nvPr/>
          </p:nvGrpSpPr>
          <p:grpSpPr>
            <a:xfrm rot="18307766">
              <a:off x="4028294" y="1500609"/>
              <a:ext cx="1302991" cy="2868632"/>
              <a:chOff x="6300192" y="768600"/>
              <a:chExt cx="1634480" cy="3380479"/>
            </a:xfrm>
          </p:grpSpPr>
          <p:grpSp>
            <p:nvGrpSpPr>
              <p:cNvPr id="155" name="그룹 15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66" name="이등변 삼각형 16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7" name="이등변 삼각형 16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8" name="이등변 삼각형 16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56" name="그룹 15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64" name="타원 16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5" name="타원 16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57" name="그룹 15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62" name="순서도: 지연 16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3" name="순서도: 지연 16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58" name="그룹 15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59" name="타원 15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0" name="타원 15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1" name="타원 16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69" name="그룹 168"/>
            <p:cNvGrpSpPr/>
            <p:nvPr/>
          </p:nvGrpSpPr>
          <p:grpSpPr>
            <a:xfrm rot="3420074">
              <a:off x="6909980" y="1459215"/>
              <a:ext cx="1302991" cy="2868632"/>
              <a:chOff x="6300192" y="768600"/>
              <a:chExt cx="1634480" cy="3380479"/>
            </a:xfrm>
          </p:grpSpPr>
          <p:grpSp>
            <p:nvGrpSpPr>
              <p:cNvPr id="170" name="그룹 169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81" name="이등변 삼각형 180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2" name="이등변 삼각형 181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3" name="이등변 삼각형 182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71" name="그룹 170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79" name="타원 178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80" name="타원 179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72" name="그룹 171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77" name="순서도: 지연 176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8" name="순서도: 지연 177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73" name="그룹 172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74" name="타원 173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5" name="타원 174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6" name="타원 175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84" name="그룹 183"/>
            <p:cNvGrpSpPr/>
            <p:nvPr/>
          </p:nvGrpSpPr>
          <p:grpSpPr>
            <a:xfrm rot="7013989">
              <a:off x="7006552" y="3133200"/>
              <a:ext cx="1302991" cy="2868632"/>
              <a:chOff x="6300192" y="768600"/>
              <a:chExt cx="1634480" cy="3380479"/>
            </a:xfrm>
          </p:grpSpPr>
          <p:grpSp>
            <p:nvGrpSpPr>
              <p:cNvPr id="185" name="그룹 18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96" name="이등변 삼각형 19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7" name="이등변 삼각형 19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8" name="이등변 삼각형 19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86" name="그룹 18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94" name="타원 19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5" name="타원 19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87" name="그룹 18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92" name="순서도: 지연 19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3" name="순서도: 지연 19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88" name="그룹 18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89" name="타원 18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0" name="타원 18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1" name="타원 19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</p:grpSp>
      <p:sp>
        <p:nvSpPr>
          <p:cNvPr id="202" name="모서리가 둥근 직사각형 201"/>
          <p:cNvSpPr/>
          <p:nvPr/>
        </p:nvSpPr>
        <p:spPr>
          <a:xfrm>
            <a:off x="307800" y="3156504"/>
            <a:ext cx="4664928" cy="2845908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Lesson 08</a:t>
            </a:r>
          </a:p>
          <a:p>
            <a:pPr algn="ctr"/>
            <a:endParaRPr lang="en-US" altLang="ko-KR" sz="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altLang="ko-KR" sz="4000" dirty="0" smtClean="0">
                <a:solidFill>
                  <a:schemeClr val="bg1"/>
                </a:solidFill>
              </a:rPr>
              <a:t>A cake </a:t>
            </a:r>
            <a:r>
              <a:rPr lang="en-US" altLang="ko-KR" sz="4000" dirty="0" smtClean="0">
                <a:solidFill>
                  <a:srgbClr val="FFFF00"/>
                </a:solidFill>
              </a:rPr>
              <a:t>will</a:t>
            </a:r>
          </a:p>
          <a:p>
            <a:pPr algn="ctr"/>
            <a:r>
              <a:rPr lang="en-US" altLang="ko-KR" sz="4000" dirty="0">
                <a:solidFill>
                  <a:srgbClr val="FFFF00"/>
                </a:solidFill>
              </a:rPr>
              <a:t>b</a:t>
            </a:r>
            <a:r>
              <a:rPr lang="en-US" altLang="ko-KR" sz="4000" dirty="0" smtClean="0">
                <a:solidFill>
                  <a:srgbClr val="FFFF00"/>
                </a:solidFill>
              </a:rPr>
              <a:t>e made by</a:t>
            </a:r>
          </a:p>
          <a:p>
            <a:pPr algn="ctr"/>
            <a:r>
              <a:rPr lang="en-US" altLang="ko-KR" sz="4000" dirty="0" smtClean="0">
                <a:solidFill>
                  <a:schemeClr val="bg1"/>
                </a:solidFill>
              </a:rPr>
              <a:t>Helen.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101" name="순서도: 지연 100"/>
          <p:cNvSpPr/>
          <p:nvPr/>
        </p:nvSpPr>
        <p:spPr>
          <a:xfrm rot="5400000">
            <a:off x="1128081" y="-136368"/>
            <a:ext cx="2027301" cy="2268252"/>
          </a:xfrm>
          <a:prstGeom prst="flowChartDelay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1151618" y="1090336"/>
            <a:ext cx="2124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>
                <a:solidFill>
                  <a:schemeClr val="accent2">
                    <a:lumMod val="75000"/>
                  </a:schemeClr>
                </a:solidFill>
              </a:rPr>
              <a:t>진도</a:t>
            </a:r>
            <a:r>
              <a:rPr lang="en-US" altLang="ko-KR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ko-KR" altLang="en-US" sz="3200" dirty="0">
                <a:solidFill>
                  <a:schemeClr val="accent2">
                    <a:lumMod val="75000"/>
                  </a:schemeClr>
                </a:solidFill>
              </a:rPr>
              <a:t>교재</a:t>
            </a:r>
            <a:endParaRPr lang="ko-KR" altLang="en-US" sz="3200" dirty="0"/>
          </a:p>
          <a:p>
            <a:endParaRPr lang="ko-KR" altLang="en-US" sz="3200" dirty="0"/>
          </a:p>
        </p:txBody>
      </p:sp>
      <p:grpSp>
        <p:nvGrpSpPr>
          <p:cNvPr id="107" name="그룹 106"/>
          <p:cNvGrpSpPr/>
          <p:nvPr/>
        </p:nvGrpSpPr>
        <p:grpSpPr>
          <a:xfrm>
            <a:off x="623525" y="126105"/>
            <a:ext cx="1116124" cy="905786"/>
            <a:chOff x="575556" y="158322"/>
            <a:chExt cx="1116124" cy="905786"/>
          </a:xfrm>
        </p:grpSpPr>
        <p:sp>
          <p:nvSpPr>
            <p:cNvPr id="108" name="타원 107"/>
            <p:cNvSpPr/>
            <p:nvPr/>
          </p:nvSpPr>
          <p:spPr>
            <a:xfrm>
              <a:off x="575556" y="158322"/>
              <a:ext cx="900100" cy="90578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 smtClean="0">
                  <a:latin typeface="HY강B" pitchFamily="18" charset="-127"/>
                  <a:ea typeface="HY강B" pitchFamily="18" charset="-127"/>
                </a:rPr>
                <a:t> </a:t>
              </a:r>
              <a:endParaRPr lang="ko-KR" altLang="en-US" sz="2400" dirty="0"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47564" y="332656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dirty="0" smtClean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rPr>
                <a:t>올</a:t>
              </a:r>
              <a:endParaRPr lang="ko-KR" altLang="en-US" sz="28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971600" y="404664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smtClean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rPr>
                <a:t>댓</a:t>
              </a:r>
              <a:endParaRPr lang="ko-KR" altLang="en-US" sz="28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726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주의해야 할 수동태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683568" y="1196752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순서도: 대체 처리 11"/>
          <p:cNvSpPr/>
          <p:nvPr/>
        </p:nvSpPr>
        <p:spPr>
          <a:xfrm>
            <a:off x="1389099" y="1620371"/>
            <a:ext cx="7143341" cy="4616941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ko-KR" sz="2100" dirty="0" smtClean="0">
              <a:solidFill>
                <a:srgbClr val="002060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be made at: ~</a:t>
            </a:r>
            <a:r>
              <a:rPr lang="ko-KR" altLang="en-US" sz="2100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로 만들어지다</a:t>
            </a:r>
            <a:r>
              <a:rPr lang="en-US" altLang="ko-KR" sz="2100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100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물리적 변화</a:t>
            </a:r>
            <a:r>
              <a:rPr lang="en-US" altLang="ko-KR" sz="2100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)</a:t>
            </a:r>
          </a:p>
          <a:p>
            <a:r>
              <a:rPr lang="en-US" altLang="ko-KR" sz="2100" dirty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100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   be made from: ~</a:t>
            </a:r>
            <a:r>
              <a:rPr lang="ko-KR" altLang="en-US" sz="2100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로</a:t>
            </a:r>
            <a:r>
              <a:rPr lang="en-US" altLang="ko-KR" sz="2100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100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만들어지다</a:t>
            </a:r>
            <a:r>
              <a:rPr lang="en-US" altLang="ko-KR" sz="2100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100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화학적 변화</a:t>
            </a:r>
            <a:r>
              <a:rPr lang="en-US" altLang="ko-KR" sz="2100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)</a:t>
            </a:r>
          </a:p>
          <a:p>
            <a:endParaRPr lang="en-US" altLang="ko-KR" sz="2100" dirty="0" smtClean="0">
              <a:solidFill>
                <a:srgbClr val="002060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be known to</a:t>
            </a:r>
            <a:r>
              <a:rPr lang="en-US" altLang="ko-KR" sz="2100" dirty="0" smtClean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: ~</a:t>
            </a:r>
            <a:r>
              <a:rPr lang="ko-KR" altLang="en-US" sz="2100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에게 알려져 있다</a:t>
            </a:r>
          </a:p>
          <a:p>
            <a:r>
              <a:rPr lang="en-US" altLang="ko-KR" sz="2100" dirty="0" smtClean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   be </a:t>
            </a:r>
            <a:r>
              <a:rPr lang="en-US" altLang="ko-KR" sz="2100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known by</a:t>
            </a:r>
            <a:r>
              <a:rPr lang="en-US" altLang="ko-KR" sz="2100" dirty="0" smtClean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: ~</a:t>
            </a:r>
            <a:r>
              <a:rPr lang="ko-KR" altLang="en-US" sz="2100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에 의해 알려지다</a:t>
            </a:r>
          </a:p>
          <a:p>
            <a:r>
              <a:rPr lang="en-US" altLang="ko-KR" sz="2100" dirty="0" smtClean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   be </a:t>
            </a:r>
            <a:r>
              <a:rPr lang="en-US" altLang="ko-KR" sz="2100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known for: ~</a:t>
            </a:r>
            <a:r>
              <a:rPr lang="ko-KR" altLang="en-US" sz="2100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로 유명하다</a:t>
            </a:r>
          </a:p>
          <a:p>
            <a:r>
              <a:rPr lang="en-US" altLang="ko-KR" sz="2100" dirty="0" smtClean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   be </a:t>
            </a:r>
            <a:r>
              <a:rPr lang="en-US" altLang="ko-KR" sz="2100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known as: ~</a:t>
            </a:r>
            <a:r>
              <a:rPr lang="ko-KR" altLang="en-US" sz="2100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로 알려져 </a:t>
            </a:r>
            <a:r>
              <a:rPr lang="ko-KR" altLang="en-US" sz="2100" dirty="0" smtClean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있다</a:t>
            </a:r>
            <a:endParaRPr lang="en-US" altLang="ko-KR" sz="2100" dirty="0" smtClean="0">
              <a:solidFill>
                <a:srgbClr val="002060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endParaRPr lang="ko-KR" altLang="en-US" sz="2100" dirty="0">
              <a:solidFill>
                <a:srgbClr val="002060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be filled with: ~</a:t>
            </a:r>
            <a:r>
              <a:rPr lang="ko-KR" altLang="en-US" sz="2100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로 가득하다</a:t>
            </a:r>
          </a:p>
          <a:p>
            <a:r>
              <a:rPr lang="en-US" altLang="ko-KR" sz="2100" dirty="0" smtClean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   be </a:t>
            </a:r>
            <a:r>
              <a:rPr lang="en-US" altLang="ko-KR" sz="2100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full of: ~</a:t>
            </a:r>
            <a:r>
              <a:rPr lang="ko-KR" altLang="en-US" sz="2100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로 </a:t>
            </a:r>
            <a:r>
              <a:rPr lang="ko-KR" altLang="en-US" sz="2100" dirty="0" smtClean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가득하다</a:t>
            </a:r>
            <a:endParaRPr lang="en-US" altLang="ko-KR" sz="2100" dirty="0" smtClean="0">
              <a:solidFill>
                <a:srgbClr val="002060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endParaRPr lang="ko-KR" altLang="en-US" sz="2100" dirty="0">
              <a:solidFill>
                <a:srgbClr val="002060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be surprised at: ~</a:t>
            </a:r>
            <a:r>
              <a:rPr lang="ko-KR" altLang="en-US" sz="2100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에 놀라다</a:t>
            </a:r>
          </a:p>
          <a:p>
            <a:r>
              <a:rPr lang="en-US" altLang="ko-KR" sz="2100" dirty="0" smtClean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   be </a:t>
            </a:r>
            <a:r>
              <a:rPr lang="en-US" altLang="ko-KR" sz="2100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surprised by: ~</a:t>
            </a:r>
            <a:r>
              <a:rPr lang="ko-KR" altLang="en-US" sz="2100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에 놀라다</a:t>
            </a:r>
            <a:endParaRPr lang="en-US" altLang="ko-KR" sz="2100" dirty="0" smtClean="0">
              <a:solidFill>
                <a:srgbClr val="002060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8266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1532" y="841510"/>
            <a:ext cx="9112468" cy="60164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just"/>
            <a:r>
              <a:rPr lang="en-US" altLang="ko-KR" sz="3000" dirty="0">
                <a:solidFill>
                  <a:schemeClr val="tx1"/>
                </a:solidFill>
              </a:rPr>
              <a:t> </a:t>
            </a:r>
            <a:r>
              <a:rPr lang="en-US" altLang="ko-KR" sz="3000" dirty="0" smtClean="0">
                <a:solidFill>
                  <a:schemeClr val="tx1"/>
                </a:solidFill>
              </a:rPr>
              <a:t>  More </a:t>
            </a:r>
            <a:r>
              <a:rPr lang="en-US" altLang="ko-KR" sz="3000" dirty="0">
                <a:solidFill>
                  <a:schemeClr val="tx1"/>
                </a:solidFill>
              </a:rPr>
              <a:t>people die </a:t>
            </a:r>
            <a:r>
              <a:rPr lang="en-US" altLang="ko-KR" sz="3000" dirty="0" smtClean="0">
                <a:solidFill>
                  <a:schemeClr val="tx1"/>
                </a:solidFill>
              </a:rPr>
              <a:t> in </a:t>
            </a:r>
            <a:r>
              <a:rPr lang="en-US" altLang="ko-KR" sz="3000" dirty="0">
                <a:solidFill>
                  <a:schemeClr val="tx1"/>
                </a:solidFill>
              </a:rPr>
              <a:t>the United States from fires </a:t>
            </a:r>
            <a:r>
              <a:rPr lang="en-US" altLang="ko-KR" sz="3000" dirty="0" smtClean="0">
                <a:solidFill>
                  <a:schemeClr val="tx1"/>
                </a:solidFill>
              </a:rPr>
              <a:t> than</a:t>
            </a:r>
          </a:p>
          <a:p>
            <a:pPr algn="just"/>
            <a:endParaRPr lang="en-US" altLang="ko-KR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altLang="ko-KR" sz="3000" dirty="0" smtClean="0">
                <a:solidFill>
                  <a:schemeClr val="tx1"/>
                </a:solidFill>
              </a:rPr>
              <a:t>from </a:t>
            </a:r>
            <a:r>
              <a:rPr lang="en-US" altLang="ko-KR" sz="3000" dirty="0">
                <a:solidFill>
                  <a:schemeClr val="tx1"/>
                </a:solidFill>
              </a:rPr>
              <a:t>any other natural </a:t>
            </a:r>
            <a:r>
              <a:rPr lang="en-US" altLang="ko-KR" sz="3000" dirty="0" smtClean="0">
                <a:solidFill>
                  <a:schemeClr val="tx1"/>
                </a:solidFill>
              </a:rPr>
              <a:t>disaster. Most </a:t>
            </a:r>
            <a:r>
              <a:rPr lang="en-US" altLang="ko-KR" sz="3000" dirty="0">
                <a:solidFill>
                  <a:schemeClr val="tx1"/>
                </a:solidFill>
              </a:rPr>
              <a:t>of those fires </a:t>
            </a:r>
            <a:r>
              <a:rPr lang="en-US" altLang="ko-KR" sz="3000" dirty="0" smtClean="0">
                <a:solidFill>
                  <a:schemeClr val="tx1"/>
                </a:solidFill>
              </a:rPr>
              <a:t>are</a:t>
            </a:r>
          </a:p>
          <a:p>
            <a:pPr algn="just"/>
            <a:endParaRPr lang="en-US" altLang="ko-KR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altLang="ko-KR" sz="3000" dirty="0" smtClean="0">
                <a:solidFill>
                  <a:schemeClr val="tx1"/>
                </a:solidFill>
              </a:rPr>
              <a:t>“</a:t>
            </a:r>
            <a:r>
              <a:rPr lang="en-US" altLang="ko-KR" sz="3000" dirty="0">
                <a:solidFill>
                  <a:schemeClr val="tx1"/>
                </a:solidFill>
              </a:rPr>
              <a:t>home fires.” It is possible </a:t>
            </a:r>
            <a:r>
              <a:rPr lang="en-US" altLang="ko-KR" sz="3000" dirty="0" smtClean="0">
                <a:solidFill>
                  <a:schemeClr val="tx1"/>
                </a:solidFill>
              </a:rPr>
              <a:t> to prevent </a:t>
            </a:r>
            <a:r>
              <a:rPr lang="en-US" altLang="ko-KR" sz="3000" dirty="0">
                <a:solidFill>
                  <a:schemeClr val="tx1"/>
                </a:solidFill>
              </a:rPr>
              <a:t>almost all </a:t>
            </a:r>
            <a:r>
              <a:rPr lang="en-US" altLang="ko-KR" sz="3000" dirty="0" smtClean="0">
                <a:solidFill>
                  <a:schemeClr val="tx1"/>
                </a:solidFill>
              </a:rPr>
              <a:t>home</a:t>
            </a:r>
          </a:p>
          <a:p>
            <a:pPr algn="just"/>
            <a:endParaRPr lang="en-US" altLang="ko-KR" sz="1600" dirty="0">
              <a:solidFill>
                <a:schemeClr val="tx1"/>
              </a:solidFill>
            </a:endParaRPr>
          </a:p>
          <a:p>
            <a:pPr algn="just"/>
            <a:r>
              <a:rPr lang="en-US" altLang="ko-KR" sz="3000" dirty="0" smtClean="0">
                <a:solidFill>
                  <a:schemeClr val="tx1"/>
                </a:solidFill>
              </a:rPr>
              <a:t>fires from being deadly,  just </a:t>
            </a:r>
            <a:r>
              <a:rPr lang="en-US" altLang="ko-KR" sz="3000" dirty="0">
                <a:solidFill>
                  <a:schemeClr val="tx1"/>
                </a:solidFill>
              </a:rPr>
              <a:t>by following a few </a:t>
            </a:r>
            <a:r>
              <a:rPr lang="en-US" altLang="ko-KR" sz="3000" dirty="0" smtClean="0">
                <a:solidFill>
                  <a:schemeClr val="tx1"/>
                </a:solidFill>
              </a:rPr>
              <a:t>simple</a:t>
            </a:r>
          </a:p>
          <a:p>
            <a:pPr algn="just"/>
            <a:endParaRPr lang="en-US" altLang="ko-KR" sz="1600" dirty="0">
              <a:solidFill>
                <a:schemeClr val="tx1"/>
              </a:solidFill>
            </a:endParaRPr>
          </a:p>
          <a:p>
            <a:pPr algn="just"/>
            <a:r>
              <a:rPr lang="en-US" altLang="ko-KR" sz="3000" dirty="0" smtClean="0">
                <a:solidFill>
                  <a:schemeClr val="tx1"/>
                </a:solidFill>
              </a:rPr>
              <a:t>rules. </a:t>
            </a:r>
          </a:p>
          <a:p>
            <a:pPr algn="just"/>
            <a:endParaRPr lang="en-US" altLang="ko-KR" sz="1600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en-US" altLang="ko-KR" sz="3000" dirty="0" smtClean="0">
                <a:solidFill>
                  <a:schemeClr val="tx1"/>
                </a:solidFill>
              </a:rPr>
              <a:t>Nobody </a:t>
            </a:r>
            <a:r>
              <a:rPr lang="en-US" altLang="ko-KR" sz="3000" dirty="0">
                <a:solidFill>
                  <a:schemeClr val="tx1"/>
                </a:solidFill>
              </a:rPr>
              <a:t>should smoke </a:t>
            </a:r>
            <a:r>
              <a:rPr lang="en-US" altLang="ko-KR" sz="3000" dirty="0" smtClean="0">
                <a:solidFill>
                  <a:schemeClr val="tx1"/>
                </a:solidFill>
              </a:rPr>
              <a:t> in </a:t>
            </a:r>
            <a:r>
              <a:rPr lang="en-US" altLang="ko-KR" sz="3000" dirty="0">
                <a:solidFill>
                  <a:schemeClr val="tx1"/>
                </a:solidFill>
              </a:rPr>
              <a:t>the house. </a:t>
            </a:r>
            <a:r>
              <a:rPr lang="en-US" altLang="ko-KR" sz="3000" spc="-150" dirty="0">
                <a:solidFill>
                  <a:schemeClr val="tx1"/>
                </a:solidFill>
              </a:rPr>
              <a:t>If they </a:t>
            </a:r>
            <a:r>
              <a:rPr lang="en-US" altLang="ko-KR" sz="3000" spc="-150" dirty="0" smtClean="0">
                <a:solidFill>
                  <a:schemeClr val="tx1"/>
                </a:solidFill>
              </a:rPr>
              <a:t>do,   they</a:t>
            </a:r>
          </a:p>
          <a:p>
            <a:pPr marL="514350" indent="-514350" algn="just">
              <a:buAutoNum type="arabicPeriod"/>
            </a:pPr>
            <a:endParaRPr lang="en-US" altLang="ko-KR" sz="1600" dirty="0">
              <a:solidFill>
                <a:schemeClr val="tx1"/>
              </a:solidFill>
            </a:endParaRPr>
          </a:p>
          <a:p>
            <a:pPr algn="just"/>
            <a:r>
              <a:rPr lang="en-US" altLang="ko-KR" sz="3000" dirty="0" smtClean="0">
                <a:solidFill>
                  <a:schemeClr val="tx1"/>
                </a:solidFill>
              </a:rPr>
              <a:t>must </a:t>
            </a:r>
            <a:r>
              <a:rPr lang="en-US" altLang="ko-KR" sz="3000" dirty="0">
                <a:solidFill>
                  <a:schemeClr val="tx1"/>
                </a:solidFill>
              </a:rPr>
              <a:t>be absolutely </a:t>
            </a:r>
            <a:r>
              <a:rPr lang="en-US" altLang="ko-KR" sz="3000" spc="-150" dirty="0">
                <a:solidFill>
                  <a:schemeClr val="tx1"/>
                </a:solidFill>
              </a:rPr>
              <a:t>certain </a:t>
            </a:r>
            <a:r>
              <a:rPr lang="en-US" altLang="ko-KR" sz="3000" spc="-150" dirty="0" smtClean="0">
                <a:solidFill>
                  <a:schemeClr val="tx1"/>
                </a:solidFill>
              </a:rPr>
              <a:t> that  every cigarette and </a:t>
            </a:r>
            <a:r>
              <a:rPr lang="en-US" altLang="ko-KR" sz="3000" spc="-150" dirty="0" smtClean="0">
                <a:solidFill>
                  <a:schemeClr val="tx1"/>
                </a:solidFill>
                <a:ea typeface="08서울남산체 B" pitchFamily="18" charset="-127"/>
              </a:rPr>
              <a:t>all </a:t>
            </a:r>
            <a:r>
              <a:rPr lang="en-US" altLang="ko-KR" sz="3000" dirty="0" smtClean="0">
                <a:solidFill>
                  <a:schemeClr val="tx1"/>
                </a:solidFill>
                <a:ea typeface="08서울남산체 B" pitchFamily="18" charset="-127"/>
              </a:rPr>
              <a:t>the</a:t>
            </a:r>
          </a:p>
          <a:p>
            <a:pPr algn="just"/>
            <a:endParaRPr lang="en-US" altLang="ko-KR" sz="1600" dirty="0">
              <a:solidFill>
                <a:schemeClr val="tx1"/>
              </a:solidFill>
              <a:ea typeface="08서울남산체 B" pitchFamily="18" charset="-127"/>
            </a:endParaRPr>
          </a:p>
          <a:p>
            <a:pPr algn="just"/>
            <a:r>
              <a:rPr lang="en-US" altLang="ko-KR" sz="3000" dirty="0" smtClean="0">
                <a:solidFill>
                  <a:schemeClr val="tx1"/>
                </a:solidFill>
                <a:ea typeface="08서울남산체 B" pitchFamily="18" charset="-127"/>
              </a:rPr>
              <a:t>ashes  </a:t>
            </a:r>
            <a:r>
              <a:rPr lang="en-US" altLang="ko-KR" sz="3000" dirty="0">
                <a:solidFill>
                  <a:schemeClr val="tx1"/>
                </a:solidFill>
              </a:rPr>
              <a:t>ⓐ </a:t>
            </a:r>
            <a:r>
              <a:rPr lang="en-US" altLang="ko-KR" sz="3000" u="sng" dirty="0">
                <a:solidFill>
                  <a:schemeClr val="tx1"/>
                </a:solidFill>
              </a:rPr>
              <a:t>put</a:t>
            </a:r>
            <a:r>
              <a:rPr lang="en-US" altLang="ko-KR" sz="3000" dirty="0">
                <a:solidFill>
                  <a:schemeClr val="tx1"/>
                </a:solidFill>
              </a:rPr>
              <a:t> </a:t>
            </a:r>
            <a:r>
              <a:rPr lang="en-US" altLang="ko-KR" sz="3000" dirty="0" smtClean="0">
                <a:solidFill>
                  <a:schemeClr val="tx1"/>
                </a:solidFill>
              </a:rPr>
              <a:t>out</a:t>
            </a:r>
            <a:r>
              <a:rPr lang="en-US" altLang="ko-KR" sz="32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Reading   step1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24" name="직선 연결선 23"/>
          <p:cNvCxnSpPr/>
          <p:nvPr/>
        </p:nvCxnSpPr>
        <p:spPr>
          <a:xfrm flipH="1">
            <a:off x="3044506" y="946660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flipH="1">
            <a:off x="8100392" y="977036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 flipH="1">
            <a:off x="5148064" y="5157192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 flipH="1">
            <a:off x="4227726" y="4480262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 flipH="1">
            <a:off x="4371742" y="2420888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 flipH="1">
            <a:off x="3938487" y="3068960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 flipH="1">
            <a:off x="8070488" y="4494691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 flipH="1">
            <a:off x="1619672" y="5872916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892480" y="121289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2">
                    <a:lumMod val="75000"/>
                  </a:schemeClr>
                </a:solidFill>
              </a:rPr>
              <a:t>^</a:t>
            </a:r>
            <a:endParaRPr lang="ko-KR" altLang="en-US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2264460" y="2780928"/>
            <a:ext cx="4353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>
            <a:off x="899592" y="3420065"/>
            <a:ext cx="18002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>
            <a:off x="4510614" y="2780928"/>
            <a:ext cx="171757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4849986" y="3463477"/>
            <a:ext cx="202627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7533366" y="4840302"/>
            <a:ext cx="42943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5292080" y="5517232"/>
            <a:ext cx="376884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4371742" y="5517232"/>
            <a:ext cx="70431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244408" y="1382171"/>
            <a:ext cx="1134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die </a:t>
            </a:r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생략</a:t>
            </a:r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51720" y="281104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가주</a:t>
            </a:r>
            <a:r>
              <a:rPr lang="ko-KR" altLang="en-US" sz="1600" dirty="0">
                <a:solidFill>
                  <a:srgbClr val="0070C0"/>
                </a:solidFill>
                <a:ea typeface="HY강B" panose="02030600000101010101" pitchFamily="18" charset="-127"/>
              </a:rPr>
              <a:t>어</a:t>
            </a:r>
            <a:endParaRPr lang="en-US" altLang="ko-KR" sz="1600" dirty="0" smtClean="0">
              <a:solidFill>
                <a:srgbClr val="0070C0"/>
              </a:solidFill>
              <a:ea typeface="HY강B" panose="02030600000101010101" pitchFamily="18" charset="-127"/>
            </a:endParaRPr>
          </a:p>
          <a:p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04048" y="2780928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err="1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진주어</a:t>
            </a:r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64680" y="4890646"/>
            <a:ext cx="2196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=smoke in the house</a:t>
            </a:r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43620" y="3434256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전치사</a:t>
            </a:r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(from, by)</a:t>
            </a:r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의 목적어로 동명사가 쓰임</a:t>
            </a:r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6372617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=they put out every cigarette and all the ashes(</a:t>
            </a:r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능동태</a:t>
            </a:r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</a:p>
          <a:p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91880" y="5580529"/>
            <a:ext cx="2394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명사절을 이끄는 접속사</a:t>
            </a:r>
            <a:endParaRPr lang="en-US" altLang="ko-KR" sz="1600" dirty="0" smtClean="0">
              <a:solidFill>
                <a:srgbClr val="0070C0"/>
              </a:solidFill>
              <a:ea typeface="HY강B" panose="02030600000101010101" pitchFamily="18" charset="-127"/>
            </a:endParaRPr>
          </a:p>
          <a:p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cxnSp>
        <p:nvCxnSpPr>
          <p:cNvPr id="34" name="직선 연결선 33"/>
          <p:cNvCxnSpPr/>
          <p:nvPr/>
        </p:nvCxnSpPr>
        <p:spPr>
          <a:xfrm>
            <a:off x="84822" y="6309320"/>
            <a:ext cx="290300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65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23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841510"/>
            <a:ext cx="9144000" cy="60164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just"/>
            <a:r>
              <a:rPr lang="en-US" altLang="ko-KR" sz="3000" dirty="0" smtClean="0">
                <a:solidFill>
                  <a:schemeClr val="tx1"/>
                </a:solidFill>
                <a:ea typeface="HY강B" panose="02030600000101010101" pitchFamily="18" charset="-127"/>
              </a:rPr>
              <a:t>2. Food that is cooking  should be carefully watched.</a:t>
            </a:r>
          </a:p>
          <a:p>
            <a:pPr algn="just"/>
            <a:endParaRPr lang="en-US" altLang="ko-KR" sz="1600" dirty="0" smtClean="0">
              <a:solidFill>
                <a:schemeClr val="tx1"/>
              </a:solidFill>
              <a:ea typeface="HY강B" panose="02030600000101010101" pitchFamily="18" charset="-127"/>
            </a:endParaRPr>
          </a:p>
          <a:p>
            <a:pPr algn="just"/>
            <a:r>
              <a:rPr lang="en-US" altLang="ko-KR" sz="3000" dirty="0" smtClean="0">
                <a:solidFill>
                  <a:schemeClr val="tx1"/>
                </a:solidFill>
              </a:rPr>
              <a:t>Food should never </a:t>
            </a:r>
            <a:r>
              <a:rPr lang="ko-KR" altLang="en-US" sz="3000" dirty="0">
                <a:solidFill>
                  <a:schemeClr val="tx1"/>
                </a:solidFill>
              </a:rPr>
              <a:t>ⓑ</a:t>
            </a:r>
            <a:r>
              <a:rPr lang="en-US" altLang="ko-KR" sz="3000" u="sng" dirty="0" smtClean="0">
                <a:solidFill>
                  <a:schemeClr val="tx1"/>
                </a:solidFill>
              </a:rPr>
              <a:t>leave</a:t>
            </a:r>
            <a:r>
              <a:rPr lang="en-US" altLang="ko-KR" sz="3000" dirty="0" smtClean="0">
                <a:solidFill>
                  <a:schemeClr val="tx1"/>
                </a:solidFill>
              </a:rPr>
              <a:t> cooking  on the stove top.</a:t>
            </a:r>
          </a:p>
          <a:p>
            <a:pPr algn="just"/>
            <a:endParaRPr lang="en-US" altLang="ko-KR" sz="1600" dirty="0">
              <a:solidFill>
                <a:schemeClr val="tx1"/>
              </a:solidFill>
            </a:endParaRPr>
          </a:p>
          <a:p>
            <a:pPr algn="just"/>
            <a:r>
              <a:rPr lang="en-US" altLang="ko-KR" sz="3000" dirty="0" smtClean="0">
                <a:solidFill>
                  <a:schemeClr val="tx1"/>
                </a:solidFill>
              </a:rPr>
              <a:t>3. Every home should have  smoke alarms and fire </a:t>
            </a:r>
          </a:p>
          <a:p>
            <a:pPr algn="just"/>
            <a:endParaRPr lang="en-US" altLang="ko-KR" sz="1600" dirty="0" smtClean="0">
              <a:solidFill>
                <a:srgbClr val="0070C0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algn="just"/>
            <a:r>
              <a:rPr lang="en-US" altLang="ko-KR" sz="3000" dirty="0" smtClean="0">
                <a:solidFill>
                  <a:schemeClr val="tx1"/>
                </a:solidFill>
              </a:rPr>
              <a:t>extinguishers. </a:t>
            </a:r>
          </a:p>
          <a:p>
            <a:pPr algn="just"/>
            <a:endParaRPr lang="en-US" altLang="ko-KR" sz="1600" dirty="0">
              <a:solidFill>
                <a:schemeClr val="tx1"/>
              </a:solidFill>
            </a:endParaRPr>
          </a:p>
          <a:p>
            <a:pPr algn="just"/>
            <a:r>
              <a:rPr lang="en-US" altLang="ko-KR" sz="3000" dirty="0" smtClean="0">
                <a:solidFill>
                  <a:schemeClr val="tx1"/>
                </a:solidFill>
              </a:rPr>
              <a:t>4. Everybody at home should know  basic fire safety</a:t>
            </a:r>
          </a:p>
          <a:p>
            <a:pPr algn="just"/>
            <a:endParaRPr lang="en-US" altLang="ko-KR" sz="1600" dirty="0">
              <a:solidFill>
                <a:schemeClr val="tx1"/>
              </a:solidFill>
            </a:endParaRPr>
          </a:p>
          <a:p>
            <a:pPr algn="just"/>
            <a:r>
              <a:rPr lang="en-US" altLang="ko-KR" sz="3000" dirty="0" smtClean="0">
                <a:solidFill>
                  <a:schemeClr val="tx1"/>
                </a:solidFill>
              </a:rPr>
              <a:t>rules. </a:t>
            </a:r>
            <a:endParaRPr lang="en-US" altLang="ko-KR" sz="1600" dirty="0" smtClean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Reading   step1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24" name="직선 연결선 23"/>
          <p:cNvCxnSpPr/>
          <p:nvPr/>
        </p:nvCxnSpPr>
        <p:spPr>
          <a:xfrm flipH="1">
            <a:off x="3851920" y="944724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flipH="1">
            <a:off x="4471684" y="2400256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 flipH="1">
            <a:off x="5759998" y="3779322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 flipH="1">
            <a:off x="5796136" y="1718551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>
            <a:off x="528425" y="1317537"/>
            <a:ext cx="8148031" cy="264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>
            <a:off x="528425" y="4177287"/>
            <a:ext cx="160389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3746386" y="4124876"/>
            <a:ext cx="2013612" cy="1448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28046" y="1343957"/>
            <a:ext cx="6143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=You should carefully watch food that is cooking(</a:t>
            </a:r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능동태</a:t>
            </a:r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  <a:endParaRPr lang="en-US" altLang="ko-KR" sz="1600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7996" y="4216051"/>
            <a:ext cx="9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주어</a:t>
            </a:r>
            <a:endParaRPr lang="en-US" altLang="ko-KR" sz="1600" dirty="0" smtClean="0">
              <a:solidFill>
                <a:srgbClr val="0070C0"/>
              </a:solidFill>
              <a:ea typeface="HY강B" panose="02030600000101010101" pitchFamily="18" charset="-127"/>
            </a:endParaRPr>
          </a:p>
          <a:p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27804" y="4139362"/>
            <a:ext cx="908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동사</a:t>
            </a:r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2275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3000" spc="-150" dirty="0" smtClean="0">
                <a:solidFill>
                  <a:schemeClr val="tx1"/>
                </a:solidFill>
              </a:rPr>
              <a:t>   I </a:t>
            </a:r>
            <a:r>
              <a:rPr lang="en-US" altLang="ko-KR" sz="3000" spc="-150" dirty="0">
                <a:solidFill>
                  <a:schemeClr val="tx1"/>
                </a:solidFill>
              </a:rPr>
              <a:t>like swimming. But one day I experienced a bad </a:t>
            </a:r>
            <a:r>
              <a:rPr lang="en-US" altLang="ko-KR" sz="3000" spc="-150" dirty="0" smtClean="0">
                <a:solidFill>
                  <a:schemeClr val="tx1"/>
                </a:solidFill>
              </a:rPr>
              <a:t>thing </a:t>
            </a:r>
          </a:p>
          <a:p>
            <a:pPr algn="just">
              <a:lnSpc>
                <a:spcPct val="150000"/>
              </a:lnSpc>
            </a:pPr>
            <a:r>
              <a:rPr lang="en-US" altLang="ko-KR" sz="3000" dirty="0" smtClean="0">
                <a:solidFill>
                  <a:schemeClr val="tx1"/>
                </a:solidFill>
              </a:rPr>
              <a:t>when I was in the pool. At that time, I was swimming</a:t>
            </a:r>
          </a:p>
          <a:p>
            <a:pPr algn="just">
              <a:lnSpc>
                <a:spcPct val="150000"/>
              </a:lnSpc>
            </a:pPr>
            <a:r>
              <a:rPr lang="en-US" altLang="ko-KR" sz="3000" dirty="0" smtClean="0">
                <a:solidFill>
                  <a:schemeClr val="tx1"/>
                </a:solidFill>
              </a:rPr>
              <a:t>with </a:t>
            </a:r>
            <a:r>
              <a:rPr lang="en-US" altLang="ko-KR" sz="3000" dirty="0">
                <a:solidFill>
                  <a:schemeClr val="tx1"/>
                </a:solidFill>
              </a:rPr>
              <a:t>four friends. Then </a:t>
            </a:r>
            <a:r>
              <a:rPr lang="en-US" altLang="ko-KR" sz="3000" dirty="0" smtClean="0">
                <a:solidFill>
                  <a:schemeClr val="tx1"/>
                </a:solidFill>
              </a:rPr>
              <a:t>suddenly one </a:t>
            </a:r>
            <a:r>
              <a:rPr lang="en-US" altLang="ko-KR" sz="3000" dirty="0">
                <a:solidFill>
                  <a:schemeClr val="tx1"/>
                </a:solidFill>
              </a:rPr>
              <a:t>of them </a:t>
            </a:r>
            <a:r>
              <a:rPr lang="en-US" altLang="ko-KR" sz="3000" dirty="0" smtClean="0">
                <a:solidFill>
                  <a:schemeClr val="tx1"/>
                </a:solidFill>
              </a:rPr>
              <a:t>stopped</a:t>
            </a:r>
          </a:p>
          <a:p>
            <a:pPr algn="just">
              <a:lnSpc>
                <a:spcPct val="150000"/>
              </a:lnSpc>
            </a:pPr>
            <a:r>
              <a:rPr lang="en-US" altLang="ko-KR" sz="3000" dirty="0" smtClean="0">
                <a:solidFill>
                  <a:schemeClr val="tx1"/>
                </a:solidFill>
              </a:rPr>
              <a:t>swimming </a:t>
            </a:r>
            <a:r>
              <a:rPr lang="en-US" altLang="ko-KR" sz="3000" dirty="0">
                <a:solidFill>
                  <a:schemeClr val="tx1"/>
                </a:solidFill>
              </a:rPr>
              <a:t>and her lips went </a:t>
            </a:r>
            <a:r>
              <a:rPr lang="en-US" altLang="ko-KR" sz="3000" dirty="0" smtClean="0">
                <a:solidFill>
                  <a:schemeClr val="tx1"/>
                </a:solidFill>
              </a:rPr>
              <a:t>blue. We </a:t>
            </a:r>
            <a:r>
              <a:rPr lang="en-US" altLang="ko-KR" sz="3000" b="1" dirty="0" smtClean="0">
                <a:solidFill>
                  <a:schemeClr val="tx1"/>
                </a:solidFill>
              </a:rPr>
              <a:t>were frightened </a:t>
            </a:r>
          </a:p>
          <a:p>
            <a:pPr algn="just">
              <a:lnSpc>
                <a:spcPct val="150000"/>
              </a:lnSpc>
            </a:pPr>
            <a:r>
              <a:rPr lang="en-US" altLang="ko-KR" sz="3000" b="1" dirty="0" smtClean="0">
                <a:solidFill>
                  <a:schemeClr val="tx1"/>
                </a:solidFill>
              </a:rPr>
              <a:t>at </a:t>
            </a:r>
            <a:r>
              <a:rPr lang="en-US" altLang="ko-KR" sz="3000" dirty="0">
                <a:solidFill>
                  <a:schemeClr val="tx1"/>
                </a:solidFill>
              </a:rPr>
              <a:t>the sight. So we called </a:t>
            </a:r>
            <a:r>
              <a:rPr lang="en-US" altLang="ko-KR" sz="3000" dirty="0" smtClean="0">
                <a:solidFill>
                  <a:schemeClr val="tx1"/>
                </a:solidFill>
              </a:rPr>
              <a:t>an ambulance </a:t>
            </a:r>
            <a:r>
              <a:rPr lang="en-US" altLang="ko-KR" sz="3000" dirty="0">
                <a:solidFill>
                  <a:schemeClr val="tx1"/>
                </a:solidFill>
              </a:rPr>
              <a:t>immediately, </a:t>
            </a:r>
            <a:endParaRPr lang="en-US" altLang="ko-KR" sz="30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sz="3000" dirty="0" smtClean="0">
                <a:solidFill>
                  <a:schemeClr val="tx1"/>
                </a:solidFill>
              </a:rPr>
              <a:t>and found out that she was having trouble with her </a:t>
            </a:r>
          </a:p>
          <a:p>
            <a:pPr algn="just">
              <a:lnSpc>
                <a:spcPct val="150000"/>
              </a:lnSpc>
            </a:pPr>
            <a:r>
              <a:rPr lang="en-US" altLang="ko-KR" sz="3000" dirty="0" smtClean="0">
                <a:solidFill>
                  <a:schemeClr val="tx1"/>
                </a:solidFill>
              </a:rPr>
              <a:t>heart. After that, she </a:t>
            </a:r>
            <a:r>
              <a:rPr lang="en-US" altLang="ko-KR" sz="3000" b="1" dirty="0" smtClean="0">
                <a:solidFill>
                  <a:schemeClr val="tx1"/>
                </a:solidFill>
              </a:rPr>
              <a:t>was not allowed </a:t>
            </a:r>
            <a:r>
              <a:rPr lang="en-US" altLang="ko-KR" sz="3000" dirty="0" smtClean="0">
                <a:solidFill>
                  <a:schemeClr val="tx1"/>
                </a:solidFill>
              </a:rPr>
              <a:t>to go swimming</a:t>
            </a:r>
          </a:p>
          <a:p>
            <a:pPr algn="just">
              <a:lnSpc>
                <a:spcPct val="140000"/>
              </a:lnSpc>
            </a:pPr>
            <a:r>
              <a:rPr lang="en-US" altLang="ko-KR" sz="3000" dirty="0" smtClean="0">
                <a:solidFill>
                  <a:schemeClr val="tx1"/>
                </a:solidFill>
              </a:rPr>
              <a:t>again by </a:t>
            </a:r>
            <a:r>
              <a:rPr lang="en-US" altLang="ko-KR" sz="3000" dirty="0">
                <a:solidFill>
                  <a:schemeClr val="tx1"/>
                </a:solidFill>
              </a:rPr>
              <a:t>her parents because she had </a:t>
            </a:r>
            <a:r>
              <a:rPr lang="en-US" altLang="ko-KR" sz="3000" dirty="0" smtClean="0">
                <a:solidFill>
                  <a:schemeClr val="tx1"/>
                </a:solidFill>
              </a:rPr>
              <a:t>a serious </a:t>
            </a:r>
            <a:r>
              <a:rPr lang="en-US" altLang="ko-KR" sz="3000" dirty="0">
                <a:solidFill>
                  <a:schemeClr val="tx1"/>
                </a:solidFill>
              </a:rPr>
              <a:t>heart problem.</a:t>
            </a:r>
            <a:endParaRPr lang="en-US" altLang="ko-KR" sz="3000" dirty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Reading   step2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467380"/>
            <a:ext cx="165092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1 </a:t>
            </a:r>
            <a:r>
              <a:rPr lang="ko-KR" altLang="en-US" dirty="0" smtClean="0">
                <a:solidFill>
                  <a:schemeClr val="bg1"/>
                </a:solidFill>
              </a:rPr>
              <a:t>번</a:t>
            </a:r>
            <a:endParaRPr lang="ko-KR" altLang="en-US" dirty="0">
              <a:solidFill>
                <a:schemeClr val="bg1"/>
              </a:solidFill>
            </a:endParaRPr>
          </a:p>
        </p:txBody>
      </p:sp>
      <p:cxnSp>
        <p:nvCxnSpPr>
          <p:cNvPr id="23" name="직선 연결선 22"/>
          <p:cNvCxnSpPr/>
          <p:nvPr/>
        </p:nvCxnSpPr>
        <p:spPr>
          <a:xfrm>
            <a:off x="323528" y="1484784"/>
            <a:ext cx="23042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71500" y="2132856"/>
            <a:ext cx="9001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7452320" y="2852936"/>
            <a:ext cx="13281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71500" y="3501008"/>
            <a:ext cx="16921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3917896" y="3501008"/>
            <a:ext cx="87012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5652120" y="3499176"/>
            <a:ext cx="3240360" cy="289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71500" y="4222155"/>
            <a:ext cx="18362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>
            <a:off x="3896308" y="2132856"/>
            <a:ext cx="206184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2481742" y="4870227"/>
            <a:ext cx="64807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2805778" y="5590307"/>
            <a:ext cx="608670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101472" y="6237312"/>
            <a:ext cx="3318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3698856" y="6237312"/>
            <a:ext cx="13051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3528" y="1506270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Like</a:t>
            </a:r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는 동명사와 </a:t>
            </a:r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to </a:t>
            </a:r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부정사를 모두 목적어로 취함</a:t>
            </a:r>
            <a:endParaRPr lang="ko-KR" altLang="en-US" sz="1600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36512" y="2154342"/>
            <a:ext cx="1806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시간의 접속사</a:t>
            </a:r>
            <a:endParaRPr lang="ko-KR" altLang="en-US" sz="1600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02528" y="2154342"/>
            <a:ext cx="20402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그 당시에</a:t>
            </a:r>
            <a:endParaRPr lang="ko-KR" altLang="en-US" sz="1600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3528" y="3522494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rgbClr val="0070C0"/>
                </a:solidFill>
                <a:ea typeface="HY강B" panose="02030600000101010101" pitchFamily="18" charset="-127"/>
              </a:rPr>
              <a:t>s</a:t>
            </a:r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top –</a:t>
            </a:r>
            <a:r>
              <a:rPr lang="en-US" altLang="ko-KR" sz="1600" dirty="0" err="1" smtClean="0">
                <a:solidFill>
                  <a:srgbClr val="0070C0"/>
                </a:solidFill>
                <a:ea typeface="HY강B" panose="02030600000101010101" pitchFamily="18" charset="-127"/>
              </a:rPr>
              <a:t>ing</a:t>
            </a:r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:~</a:t>
            </a:r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하기를 멈추다</a:t>
            </a:r>
            <a:endParaRPr lang="ko-KR" altLang="en-US" sz="1600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61912" y="3450486"/>
            <a:ext cx="1302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turned</a:t>
            </a:r>
            <a:endParaRPr lang="ko-KR" altLang="en-US" sz="1600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52120" y="350207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=The sight frightened us.(</a:t>
            </a:r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능동태</a:t>
            </a:r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  <a:endParaRPr lang="ko-KR" altLang="en-US" sz="1600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09959" y="4908327"/>
            <a:ext cx="4210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목적어 역할을 하는 명사절을 이끄는 접속사</a:t>
            </a:r>
            <a:endParaRPr lang="ko-KR" altLang="en-US" sz="1600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05778" y="5590307"/>
            <a:ext cx="57986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=her parents didn’t allow her to go swimming again~(</a:t>
            </a:r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능동</a:t>
            </a:r>
            <a:r>
              <a:rPr lang="ko-KR" altLang="en-US" sz="1600" dirty="0">
                <a:solidFill>
                  <a:srgbClr val="0070C0"/>
                </a:solidFill>
                <a:ea typeface="HY강B" panose="02030600000101010101" pitchFamily="18" charset="-127"/>
              </a:rPr>
              <a:t>태</a:t>
            </a:r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  <a:endParaRPr lang="ko-KR" altLang="en-US" sz="1600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707904" y="6309320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이유의 접속사</a:t>
            </a:r>
            <a:endParaRPr lang="ko-KR" altLang="en-US" sz="1600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81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4" grpId="0"/>
      <p:bldP spid="36" grpId="0"/>
      <p:bldP spid="37" grpId="0"/>
      <p:bldP spid="47" grpId="0"/>
      <p:bldP spid="48" grpId="0"/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just"/>
            <a:r>
              <a:rPr lang="en-US" altLang="ko-KR" sz="2800" dirty="0" smtClean="0">
                <a:solidFill>
                  <a:schemeClr val="tx1"/>
                </a:solidFill>
              </a:rPr>
              <a:t>    In the wild, goldfish 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can be founded </a:t>
            </a:r>
            <a:r>
              <a:rPr lang="en-US" altLang="ko-KR" sz="2800" dirty="0" smtClean="0">
                <a:solidFill>
                  <a:schemeClr val="tx1"/>
                </a:solidFill>
              </a:rPr>
              <a:t>in many places from</a:t>
            </a:r>
          </a:p>
          <a:p>
            <a:pPr algn="just"/>
            <a:endParaRPr lang="en-US" altLang="ko-KR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altLang="ko-KR" sz="2800" dirty="0" smtClean="0">
                <a:solidFill>
                  <a:schemeClr val="tx1"/>
                </a:solidFill>
              </a:rPr>
              <a:t>Eastern Europe across to China. And there are also many</a:t>
            </a:r>
          </a:p>
          <a:p>
            <a:pPr algn="just"/>
            <a:endParaRPr lang="en-US" altLang="ko-KR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altLang="ko-KR" sz="2800" dirty="0" smtClean="0">
                <a:solidFill>
                  <a:schemeClr val="tx1"/>
                </a:solidFill>
              </a:rPr>
              <a:t>different types of goldfish. People say they have been kept</a:t>
            </a:r>
          </a:p>
          <a:p>
            <a:pPr algn="just"/>
            <a:r>
              <a:rPr lang="en-US" altLang="ko-KR" sz="1600" dirty="0" smtClean="0">
                <a:solidFill>
                  <a:srgbClr val="0070C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                                                                                       </a:t>
            </a:r>
          </a:p>
          <a:p>
            <a:pPr algn="just"/>
            <a:r>
              <a:rPr lang="en-US" altLang="ko-KR" sz="2800" dirty="0" smtClean="0">
                <a:solidFill>
                  <a:schemeClr val="tx1"/>
                </a:solidFill>
              </a:rPr>
              <a:t>in Chinese homes since around 800A.D. but they weren’t</a:t>
            </a:r>
          </a:p>
          <a:p>
            <a:pPr algn="just"/>
            <a:endParaRPr lang="en-US" altLang="ko-KR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altLang="ko-KR" sz="2800" dirty="0" smtClean="0">
                <a:solidFill>
                  <a:schemeClr val="tx1"/>
                </a:solidFill>
              </a:rPr>
              <a:t>kept indoors until the 1800s in Europe. If the conditions</a:t>
            </a:r>
          </a:p>
          <a:p>
            <a:pPr algn="just"/>
            <a:endParaRPr lang="en-US" altLang="ko-KR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altLang="ko-KR" sz="2800" dirty="0" smtClean="0">
                <a:solidFill>
                  <a:schemeClr val="tx1"/>
                </a:solidFill>
              </a:rPr>
              <a:t>Are right and they are looked after with love, they can be</a:t>
            </a:r>
          </a:p>
          <a:p>
            <a:pPr algn="just"/>
            <a:endParaRPr lang="en-US" altLang="ko-KR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altLang="ko-KR" sz="2800" dirty="0" smtClean="0">
                <a:solidFill>
                  <a:schemeClr val="tx1"/>
                </a:solidFill>
              </a:rPr>
              <a:t>Excellent pets and will live for many years. But don’t forget  </a:t>
            </a:r>
          </a:p>
          <a:p>
            <a:pPr algn="just"/>
            <a:endParaRPr lang="en-US" altLang="ko-KR" sz="1600" dirty="0">
              <a:solidFill>
                <a:schemeClr val="tx1"/>
              </a:solidFill>
            </a:endParaRPr>
          </a:p>
          <a:p>
            <a:pPr algn="just"/>
            <a:r>
              <a:rPr lang="en-US" altLang="ko-KR" sz="2800" dirty="0" smtClean="0">
                <a:solidFill>
                  <a:schemeClr val="tx1"/>
                </a:solidFill>
              </a:rPr>
              <a:t>You must know a lot about keeping them before getting </a:t>
            </a:r>
          </a:p>
          <a:p>
            <a:pPr algn="just"/>
            <a:endParaRPr lang="en-US" altLang="ko-KR" sz="1600" dirty="0">
              <a:solidFill>
                <a:schemeClr val="tx1"/>
              </a:solidFill>
            </a:endParaRPr>
          </a:p>
          <a:p>
            <a:pPr algn="just"/>
            <a:r>
              <a:rPr lang="en-US" altLang="ko-KR" sz="2800" dirty="0" smtClean="0">
                <a:solidFill>
                  <a:schemeClr val="tx1"/>
                </a:solidFill>
              </a:rPr>
              <a:t>one.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Reading   step2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467380"/>
            <a:ext cx="165092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</a:rPr>
              <a:t>2</a:t>
            </a:r>
            <a:r>
              <a:rPr lang="en-US" altLang="ko-KR" dirty="0" smtClean="0">
                <a:solidFill>
                  <a:schemeClr val="bg1"/>
                </a:solidFill>
              </a:rPr>
              <a:t> </a:t>
            </a:r>
            <a:r>
              <a:rPr lang="ko-KR" altLang="en-US" dirty="0" smtClean="0">
                <a:solidFill>
                  <a:schemeClr val="bg1"/>
                </a:solidFill>
              </a:rPr>
              <a:t>번</a:t>
            </a:r>
            <a:endParaRPr lang="ko-KR" altLang="en-US" dirty="0">
              <a:solidFill>
                <a:schemeClr val="bg1"/>
              </a:solidFill>
            </a:endParaRPr>
          </a:p>
        </p:txBody>
      </p:sp>
      <p:cxnSp>
        <p:nvCxnSpPr>
          <p:cNvPr id="19" name="직선 연결선 18"/>
          <p:cNvCxnSpPr/>
          <p:nvPr/>
        </p:nvCxnSpPr>
        <p:spPr>
          <a:xfrm>
            <a:off x="2231740" y="1340768"/>
            <a:ext cx="597666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8349792" y="1340768"/>
            <a:ext cx="7698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129698" y="1988840"/>
            <a:ext cx="476633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5868516" y="2636912"/>
            <a:ext cx="309597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7876" y="3356992"/>
            <a:ext cx="28359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6067730" y="4005064"/>
            <a:ext cx="30447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2051720" y="4005064"/>
            <a:ext cx="64807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 rot="10800000">
            <a:off x="5364088" y="2082333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2">
                    <a:lumMod val="75000"/>
                  </a:schemeClr>
                </a:solidFill>
              </a:rPr>
              <a:t>^</a:t>
            </a:r>
            <a:endParaRPr lang="ko-KR" altLang="en-US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3" name="직선 연결선 22"/>
          <p:cNvCxnSpPr/>
          <p:nvPr/>
        </p:nvCxnSpPr>
        <p:spPr>
          <a:xfrm>
            <a:off x="2915816" y="4653136"/>
            <a:ext cx="237626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683568" y="6021288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63788" y="1340768"/>
            <a:ext cx="5076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=we can find goldfish in many places~ (</a:t>
            </a:r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능동태</a:t>
            </a:r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5284" y="1988840"/>
            <a:ext cx="3214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from A across B: A</a:t>
            </a:r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에서 </a:t>
            </a:r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B</a:t>
            </a:r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에 걸쳐</a:t>
            </a:r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93395" y="1988840"/>
            <a:ext cx="855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that</a:t>
            </a:r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7504" y="3306470"/>
            <a:ext cx="5112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=people have kept  them in Chinese homes ~(</a:t>
            </a:r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능동태</a:t>
            </a:r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91680" y="4005064"/>
            <a:ext cx="1654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전치사</a:t>
            </a:r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(~</a:t>
            </a:r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까지</a:t>
            </a:r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</a:p>
          <a:p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16016" y="4005064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err="1" smtClean="0">
                <a:solidFill>
                  <a:srgbClr val="0070C0"/>
                </a:solidFill>
                <a:ea typeface="HY강B" panose="02030600000101010101" pitchFamily="18" charset="-127"/>
              </a:rPr>
              <a:t>조건절을</a:t>
            </a:r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 이끄는 접속사</a:t>
            </a:r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만약</a:t>
            </a:r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~</a:t>
            </a:r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하면</a:t>
            </a:r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</a:p>
          <a:p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91880" y="4653136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돌보아지다</a:t>
            </a:r>
            <a:endParaRPr lang="en-US" altLang="ko-KR" sz="1600" dirty="0" smtClean="0">
              <a:solidFill>
                <a:srgbClr val="0070C0"/>
              </a:solidFill>
              <a:ea typeface="HY강B" panose="02030600000101010101" pitchFamily="18" charset="-127"/>
            </a:endParaRPr>
          </a:p>
          <a:p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6005979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의무</a:t>
            </a:r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(~</a:t>
            </a:r>
            <a:r>
              <a:rPr lang="ko-KR" altLang="en-US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해야 한다</a:t>
            </a:r>
            <a:r>
              <a:rPr lang="en-US" altLang="ko-KR" sz="1600" dirty="0" smtClean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</a:p>
          <a:p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137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5" grpId="0"/>
      <p:bldP spid="16" grpId="0"/>
      <p:bldP spid="17" grpId="0"/>
      <p:bldP spid="18" grpId="0"/>
      <p:bldP spid="26" grpId="0"/>
      <p:bldP spid="27" grpId="0"/>
      <p:bldP spid="28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11560" y="1901723"/>
            <a:ext cx="7632848" cy="4445449"/>
          </a:xfrm>
          <a:prstGeom prst="rect">
            <a:avLst/>
          </a:prstGeom>
          <a:solidFill>
            <a:schemeClr val="accent5">
              <a:lumMod val="40000"/>
              <a:lumOff val="6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A</a:t>
            </a:r>
            <a:r>
              <a:rPr lang="en-US" altLang="ko-KR" sz="28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 What are you going to do tonight?</a:t>
            </a:r>
            <a:endParaRPr lang="en-US" altLang="ko-KR" sz="2800" dirty="0" smtClean="0">
              <a:solidFill>
                <a:srgbClr val="002060"/>
              </a:solidFill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B 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Nothing special. Why?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A 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Let’s go to a rock concert.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B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  I’m sorry, but I can’t</a:t>
            </a:r>
            <a:r>
              <a:rPr lang="en-US" altLang="ko-KR" sz="2800" dirty="0" smtClean="0">
                <a:solidFill>
                  <a:srgbClr val="002060"/>
                </a:solidFill>
                <a:ea typeface="HY강B" pitchFamily="18" charset="-127"/>
              </a:rPr>
              <a:t>. I’m too tired to go to a 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>
                <a:solidFill>
                  <a:srgbClr val="002060"/>
                </a:solidFill>
                <a:ea typeface="HY강B" pitchFamily="18" charset="-127"/>
              </a:rPr>
              <a:t> </a:t>
            </a:r>
            <a:r>
              <a:rPr lang="en-US" altLang="ko-KR" sz="2800" dirty="0" smtClean="0">
                <a:solidFill>
                  <a:srgbClr val="002060"/>
                </a:solidFill>
                <a:ea typeface="HY강B" pitchFamily="18" charset="-127"/>
              </a:rPr>
              <a:t>   concert.</a:t>
            </a:r>
            <a:endParaRPr lang="ko-KR" altLang="en-US" sz="2800" dirty="0">
              <a:solidFill>
                <a:srgbClr val="002060"/>
              </a:solidFill>
              <a:ea typeface="HY강B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1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971600" y="1325660"/>
            <a:ext cx="423127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원인과 결과 말하기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456749" y="1279887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0765" y="1316949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1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23528" y="1199646"/>
            <a:ext cx="8568952" cy="5253690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ko-KR" altLang="en-US" sz="2400" dirty="0" smtClean="0">
                <a:solidFill>
                  <a:schemeClr val="accent6"/>
                </a:solidFill>
                <a:latin typeface="HY강B" pitchFamily="18" charset="-127"/>
                <a:ea typeface="HY강B" pitchFamily="18" charset="-127"/>
              </a:rPr>
              <a:t>▶</a:t>
            </a:r>
            <a:r>
              <a:rPr lang="en-US" altLang="ko-KR" sz="24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6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원인과 결과 말하기</a:t>
            </a:r>
            <a:endParaRPr lang="en-US" altLang="ko-KR" sz="2600" dirty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I’m too tired to see you tonight.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 have a toothache, so I have to see a dentist.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 was late for school because I missed the school bus.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 was so busy that I couldn’t go to a movie.</a:t>
            </a:r>
            <a:endParaRPr lang="ko-KR" altLang="en-US" sz="2100" dirty="0">
              <a:solidFill>
                <a:schemeClr val="tx1"/>
              </a:solidFill>
              <a:ea typeface="HY강B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1</a:t>
            </a:r>
            <a:endParaRPr lang="en-US" altLang="ko-KR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817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2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635177" y="1934723"/>
            <a:ext cx="7632848" cy="4176465"/>
          </a:xfrm>
          <a:prstGeom prst="rect">
            <a:avLst/>
          </a:prstGeom>
          <a:solidFill>
            <a:schemeClr val="accent5">
              <a:lumMod val="40000"/>
              <a:lumOff val="6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en-US" altLang="ko-KR" sz="2800" b="1" dirty="0">
                <a:solidFill>
                  <a:schemeClr val="bg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A</a:t>
            </a:r>
            <a:r>
              <a:rPr lang="en-US" altLang="ko-KR" sz="2800" dirty="0">
                <a:solidFill>
                  <a:schemeClr val="bg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Hello.</a:t>
            </a:r>
            <a:r>
              <a:rPr lang="en-US" altLang="ko-KR" sz="2800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 May I speak to </a:t>
            </a:r>
            <a:r>
              <a:rPr lang="en-US" altLang="ko-KR" sz="2800" dirty="0" err="1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Sumin</a:t>
            </a:r>
            <a:r>
              <a:rPr lang="en-US" altLang="ko-KR" sz="2800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B </a:t>
            </a:r>
            <a:r>
              <a:rPr lang="en-US" altLang="ko-KR" sz="2800" dirty="0" smtClean="0">
                <a:solidFill>
                  <a:srgbClr val="002060"/>
                </a:solidFill>
                <a:ea typeface="HY강B" pitchFamily="18" charset="-127"/>
              </a:rPr>
              <a:t>Who’s calling, please?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A</a:t>
            </a: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This is Justin.</a:t>
            </a:r>
            <a:endParaRPr lang="en-US" altLang="ko-KR" sz="2800" dirty="0">
              <a:solidFill>
                <a:schemeClr val="tx1"/>
              </a:solidFill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800" dirty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B</a:t>
            </a: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Hi, Justin. This is </a:t>
            </a:r>
            <a:r>
              <a:rPr lang="en-US" altLang="ko-KR" sz="2800" dirty="0" err="1" smtClean="0">
                <a:solidFill>
                  <a:schemeClr val="tx1"/>
                </a:solidFill>
                <a:ea typeface="HY강B" pitchFamily="18" charset="-127"/>
              </a:rPr>
              <a:t>Sujin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, </a:t>
            </a:r>
            <a:r>
              <a:rPr lang="en-US" altLang="ko-KR" sz="2800" dirty="0" err="1" smtClean="0">
                <a:solidFill>
                  <a:schemeClr val="tx1"/>
                </a:solidFill>
                <a:ea typeface="HY강B" pitchFamily="18" charset="-127"/>
              </a:rPr>
              <a:t>Sumin’s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 sister.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A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Hi, </a:t>
            </a:r>
            <a:r>
              <a:rPr lang="en-US" altLang="ko-KR" sz="2800" dirty="0" err="1" smtClean="0">
                <a:solidFill>
                  <a:schemeClr val="tx1"/>
                </a:solidFill>
                <a:ea typeface="HY강B" pitchFamily="18" charset="-127"/>
              </a:rPr>
              <a:t>Sujin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.</a:t>
            </a:r>
            <a:endParaRPr lang="en-US" altLang="ko-KR" sz="2800" dirty="0">
              <a:solidFill>
                <a:schemeClr val="tx1"/>
              </a:solidFill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800" dirty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B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Hold on a second, please. </a:t>
            </a:r>
            <a:r>
              <a:rPr lang="en-US" altLang="ko-KR" sz="2800" dirty="0" err="1" smtClean="0">
                <a:solidFill>
                  <a:schemeClr val="tx1"/>
                </a:solidFill>
                <a:ea typeface="HY강B" pitchFamily="18" charset="-127"/>
              </a:rPr>
              <a:t>Sumin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, it’s for you.</a:t>
            </a:r>
            <a:endParaRPr lang="en-US" altLang="ko-KR" sz="2800" dirty="0">
              <a:solidFill>
                <a:schemeClr val="tx1"/>
              </a:solidFill>
              <a:ea typeface="HY강B" pitchFamily="18" charset="-127"/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971600" y="1325660"/>
            <a:ext cx="2900720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전화하</a:t>
            </a:r>
            <a:r>
              <a:rPr lang="ko-KR" altLang="en-US" sz="24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기</a:t>
            </a:r>
          </a:p>
        </p:txBody>
      </p:sp>
      <p:sp>
        <p:nvSpPr>
          <p:cNvPr id="6" name="눈물 방울 5"/>
          <p:cNvSpPr/>
          <p:nvPr/>
        </p:nvSpPr>
        <p:spPr>
          <a:xfrm rot="16200000">
            <a:off x="491161" y="1279887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177" y="1316949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2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3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6867" y="1147056"/>
            <a:ext cx="4235198" cy="5522304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400" dirty="0" smtClean="0">
                <a:solidFill>
                  <a:schemeClr val="accent6"/>
                </a:solidFill>
                <a:latin typeface="HY강B" pitchFamily="18" charset="-127"/>
                <a:ea typeface="HY강B" pitchFamily="18" charset="-127"/>
              </a:rPr>
              <a:t>▶</a:t>
            </a:r>
            <a:r>
              <a:rPr lang="ko-KR" altLang="en-US" sz="24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전화대화 시작하기</a:t>
            </a:r>
            <a:endParaRPr lang="en-US" altLang="ko-KR" sz="2400" b="1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May[Can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]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 speak to </a:t>
            </a:r>
            <a:r>
              <a:rPr lang="en-US" altLang="ko-KR" sz="2100" dirty="0" err="1" smtClean="0">
                <a:solidFill>
                  <a:schemeClr val="tx1"/>
                </a:solidFill>
                <a:ea typeface="HY강B" pitchFamily="18" charset="-127"/>
              </a:rPr>
              <a:t>Sumin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?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Who’s calling[this], please?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Is Harry in[there] ?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This is he[she] </a:t>
            </a:r>
            <a:r>
              <a:rPr lang="en-US" altLang="ko-KR" sz="2100" dirty="0">
                <a:solidFill>
                  <a:schemeClr val="tx1"/>
                </a:solidFill>
                <a:ea typeface="HY강B" pitchFamily="18" charset="-127"/>
              </a:rPr>
              <a:t>s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peaking. /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solidFill>
                  <a:schemeClr val="tx1"/>
                </a:solidFill>
                <a:ea typeface="HY강B" pitchFamily="18" charset="-127"/>
              </a:rPr>
              <a:t>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     Speaking</a:t>
            </a:r>
          </a:p>
          <a:p>
            <a:pPr algn="just">
              <a:lnSpc>
                <a:spcPct val="150000"/>
              </a:lnSpc>
            </a:pPr>
            <a:r>
              <a:rPr lang="ko-KR" altLang="en-US" sz="2400" dirty="0" smtClean="0">
                <a:solidFill>
                  <a:schemeClr val="accent6"/>
                </a:solidFill>
                <a:latin typeface="HY강B" pitchFamily="18" charset="-127"/>
                <a:ea typeface="HY강B" pitchFamily="18" charset="-127"/>
              </a:rPr>
              <a:t>▶</a:t>
            </a:r>
            <a:r>
              <a:rPr lang="ko-KR" altLang="en-US" sz="24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그 밖의 전화 표현</a:t>
            </a:r>
            <a:endParaRPr lang="en-US" altLang="ko-KR" sz="2400" b="1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Hold on (a second), please.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The line is busy.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(You have the) Wrong number.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No, thanks. I’ll call back later.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83163" y="1156852"/>
            <a:ext cx="4176464" cy="5512508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400" dirty="0" smtClean="0">
                <a:solidFill>
                  <a:schemeClr val="accent6"/>
                </a:solidFill>
                <a:latin typeface="HY강B" pitchFamily="18" charset="-127"/>
                <a:ea typeface="HY강B" pitchFamily="18" charset="-127"/>
              </a:rPr>
              <a:t>▶</a:t>
            </a:r>
            <a:r>
              <a:rPr lang="ko-KR" altLang="en-US" sz="24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메시지 전달하기</a:t>
            </a:r>
            <a:endParaRPr lang="en-US" altLang="ko-KR" sz="2400" b="1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May[Can]  I take a message?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Would you like to leave a message?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May [Can] I leave a message?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Please tell him[her] Sam called.</a:t>
            </a:r>
          </a:p>
        </p:txBody>
      </p:sp>
    </p:spTree>
    <p:extLst>
      <p:ext uri="{BB962C8B-B14F-4D97-AF65-F5344CB8AC3E}">
        <p14:creationId xmlns:p14="http://schemas.microsoft.com/office/powerpoint/2010/main" val="25992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83568" y="764704"/>
            <a:ext cx="7380312" cy="417646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altLang="ko-KR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Grammar</a:t>
            </a:r>
            <a:r>
              <a:rPr lang="ko-KR" altLang="en-US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32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32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수동태의 형</a:t>
            </a:r>
            <a:r>
              <a:rPr lang="ko-KR" altLang="en-US" sz="3200" b="1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태</a:t>
            </a:r>
            <a:endParaRPr lang="en-US" altLang="ko-KR" sz="3200" b="1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algn="just"/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              </a:t>
            </a:r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A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수동태의 의미와 형태</a:t>
            </a:r>
            <a:endParaRPr lang="en-US" altLang="ko-KR" sz="28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algn="just"/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              </a:t>
            </a:r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B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수동태 부정문</a:t>
            </a:r>
            <a:endParaRPr lang="en-US" altLang="ko-KR" sz="28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algn="just"/>
            <a:r>
              <a:rPr lang="en-US" altLang="ko-KR" sz="28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             </a:t>
            </a:r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C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수동태 의문문</a:t>
            </a:r>
            <a:endParaRPr lang="en-US" altLang="ko-KR" sz="28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	      </a:t>
            </a:r>
            <a:r>
              <a:rPr lang="en-US" altLang="ko-KR" sz="32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3200" spc="-15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주의해야 할 수동태</a:t>
            </a:r>
            <a:r>
              <a:rPr lang="en-US" altLang="ko-KR" sz="3200" spc="-15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                  </a:t>
            </a:r>
            <a:r>
              <a:rPr lang="en-US" altLang="ko-KR" sz="3000" spc="-15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        </a:t>
            </a:r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A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수동태의 시제</a:t>
            </a:r>
            <a:endParaRPr lang="en-US" altLang="ko-KR" sz="28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algn="just"/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              </a:t>
            </a:r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B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조동사가 있는 문장의 수동태</a:t>
            </a:r>
            <a:endParaRPr lang="en-US" altLang="ko-KR" sz="28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algn="just"/>
            <a:r>
              <a:rPr lang="en-US" altLang="ko-KR" sz="28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             </a:t>
            </a:r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C 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&lt;by+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목적격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&gt;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생략 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/ by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이외의</a:t>
            </a:r>
            <a:endParaRPr lang="en-US" altLang="ko-KR" sz="28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algn="just"/>
            <a:r>
              <a:rPr lang="en-US" altLang="ko-KR" sz="28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               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전치사를 쓰는 경우</a:t>
            </a:r>
            <a:endParaRPr lang="en-US" altLang="ko-KR" sz="28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683568" y="5085184"/>
            <a:ext cx="7380312" cy="139046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Expression 1.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원인과 결과 말하기</a:t>
            </a:r>
            <a:endParaRPr lang="en-US" altLang="ko-KR" sz="28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sz="28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             </a:t>
            </a:r>
            <a:r>
              <a:rPr lang="en-US" altLang="ko-KR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전</a:t>
            </a:r>
            <a:r>
              <a:rPr lang="ko-KR" altLang="en-US" sz="28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화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하기</a:t>
            </a:r>
            <a:endParaRPr lang="ko-KR" altLang="en-US" sz="28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29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80313" cy="345634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100" spc="-15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&lt;be</a:t>
            </a:r>
            <a:r>
              <a:rPr lang="ko-KR" altLang="en-US" sz="2100" spc="-15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동사</a:t>
            </a:r>
            <a:r>
              <a:rPr lang="en-US" altLang="ko-KR" sz="2100" spc="-15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+</a:t>
            </a:r>
            <a:r>
              <a:rPr lang="ko-KR" altLang="en-US" sz="2100" spc="-15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과거분사</a:t>
            </a:r>
            <a:r>
              <a:rPr lang="en-US" altLang="ko-KR" sz="2100" spc="-15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+by+</a:t>
            </a:r>
            <a:r>
              <a:rPr lang="ko-KR" altLang="en-US" sz="2100" spc="-15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목적격</a:t>
            </a:r>
            <a:r>
              <a:rPr lang="en-US" altLang="ko-KR" sz="2100" spc="-15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&gt;</a:t>
            </a:r>
            <a:r>
              <a:rPr lang="ko-KR" altLang="en-US" sz="2100" spc="-15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의 형태로 </a:t>
            </a:r>
            <a:r>
              <a:rPr lang="en-US" altLang="ko-KR" sz="2100" spc="-15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100" spc="-15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주어는 </a:t>
            </a:r>
            <a:r>
              <a:rPr lang="en-US" altLang="ko-KR" sz="2100" spc="-15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~</a:t>
            </a:r>
            <a:r>
              <a:rPr lang="ko-KR" altLang="en-US" sz="2100" spc="-15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되어지다</a:t>
            </a:r>
            <a:r>
              <a:rPr lang="en-US" altLang="ko-KR" sz="2100" spc="-15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’</a:t>
            </a:r>
            <a:r>
              <a:rPr lang="ko-KR" altLang="en-US" sz="2100" spc="-15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의미</a:t>
            </a:r>
            <a:endParaRPr lang="en-US" altLang="ko-KR" sz="2100" spc="-15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&lt;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능동태 → 수동태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&gt;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- 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능동태의 목적어 → 주어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목적어가 대명사일 때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→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주격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- 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새로운 주어의 인칭과 시제에 맞는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be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동사 사용</a:t>
            </a:r>
            <a:r>
              <a:rPr lang="en-US" altLang="ko-KR" sz="21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/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동사 → 과거분사</a:t>
            </a:r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- 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능동태의 주어 →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by+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목적격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문장의 끝에 위치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They broke the classroom window.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   → The classroom window 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was broken by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them.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827584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수동태의 의미와 형태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1.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수동태의 형태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" name="눈물 방울 2"/>
          <p:cNvSpPr/>
          <p:nvPr/>
        </p:nvSpPr>
        <p:spPr>
          <a:xfrm rot="16200000">
            <a:off x="277754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A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619672" y="5733256"/>
            <a:ext cx="6264696" cy="792088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지각동사가 쓰인 문장</a:t>
            </a:r>
            <a:r>
              <a:rPr lang="ko-KR" altLang="en-US" sz="21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의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수동태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: to +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동사원형</a:t>
            </a:r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951787" y="5301208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수동태의 형태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267847" y="1700843"/>
            <a:ext cx="8608305" cy="3672373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&lt;Be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동사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+not+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과거분사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+by+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목적격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&gt;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의 형태</a:t>
            </a:r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err="1" smtClean="0">
                <a:solidFill>
                  <a:schemeClr val="tx1"/>
                </a:solidFill>
                <a:ea typeface="HY강B" pitchFamily="18" charset="-127"/>
              </a:rPr>
              <a:t>Sora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doesn’t collect stamps.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    → Stamps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aren’t collected by  </a:t>
            </a:r>
            <a:r>
              <a:rPr lang="en-US" altLang="ko-KR" sz="2100" dirty="0" err="1" smtClean="0">
                <a:solidFill>
                  <a:schemeClr val="tx1"/>
                </a:solidFill>
                <a:ea typeface="HY강B" pitchFamily="18" charset="-127"/>
              </a:rPr>
              <a:t>Sora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Anna didn’t make this beautiful sandcastle.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    → This beautiful sandcastle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wasn’t made by 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Anna.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수동태 부정문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B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수동태의 형태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267847" y="1700843"/>
            <a:ext cx="8608305" cy="2952293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&lt;Be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동사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+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주어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+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과거분사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+by+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목적격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?&gt;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의 형태로 쓰며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대답할 때는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be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동사를 사용해서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&lt;Yes,</a:t>
            </a:r>
            <a:r>
              <a:rPr lang="ko-KR" altLang="en-US" sz="21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주어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+be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동사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/ No,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주어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+be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동사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+not.&gt;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Did many people admire President Kennedy?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     → Was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President Kennedy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admired by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many people?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b="1" dirty="0" smtClean="0">
                <a:solidFill>
                  <a:schemeClr val="bg1">
                    <a:lumMod val="65000"/>
                  </a:schemeClr>
                </a:solidFill>
                <a:ea typeface="HY강B" pitchFamily="18" charset="-127"/>
              </a:rPr>
              <a:t>A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 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Is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this puppy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loved by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your sister?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b="1" dirty="0" smtClean="0">
                <a:solidFill>
                  <a:schemeClr val="bg1">
                    <a:lumMod val="65000"/>
                  </a:schemeClr>
                </a:solidFill>
                <a:ea typeface="HY강B" pitchFamily="18" charset="-127"/>
              </a:rPr>
              <a:t>B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  Yes, it is. / No it isn’t.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수동태 의문문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FFFF00"/>
                </a:solidFill>
              </a:rPr>
              <a:t>C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  <p:sp>
        <p:nvSpPr>
          <p:cNvPr id="10" name="오각형 9"/>
          <p:cNvSpPr/>
          <p:nvPr/>
        </p:nvSpPr>
        <p:spPr>
          <a:xfrm>
            <a:off x="951787" y="4797152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순서도: 대체 처리 10"/>
          <p:cNvSpPr/>
          <p:nvPr/>
        </p:nvSpPr>
        <p:spPr>
          <a:xfrm>
            <a:off x="1585650" y="5229200"/>
            <a:ext cx="6264696" cy="1440160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의문사가 있는 의문문의 수동태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: &lt;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의문사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+be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동사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+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주어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+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과거분사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~?&gt;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When did he build his house?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   → When was his house built?</a:t>
            </a:r>
          </a:p>
        </p:txBody>
      </p:sp>
    </p:spTree>
    <p:extLst>
      <p:ext uri="{BB962C8B-B14F-4D97-AF65-F5344CB8AC3E}">
        <p14:creationId xmlns:p14="http://schemas.microsoft.com/office/powerpoint/2010/main" val="42528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주의해야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할 수동태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9" name="순서도: 대체 처리 18"/>
          <p:cNvSpPr/>
          <p:nvPr/>
        </p:nvSpPr>
        <p:spPr>
          <a:xfrm>
            <a:off x="268279" y="1700809"/>
            <a:ext cx="8607441" cy="496854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indent="-457200">
              <a:lnSpc>
                <a:spcPct val="150000"/>
              </a:lnSpc>
              <a:buClr>
                <a:schemeClr val="tx2"/>
              </a:buClr>
              <a:buAutoNum type="arabicPeriod"/>
            </a:pPr>
            <a:endParaRPr lang="en-US" altLang="ko-KR" sz="2400" b="1" dirty="0" smtClean="0">
              <a:solidFill>
                <a:schemeClr val="tx2">
                  <a:lumMod val="50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457200" indent="-457200">
              <a:lnSpc>
                <a:spcPct val="150000"/>
              </a:lnSpc>
              <a:buClr>
                <a:schemeClr val="tx2"/>
              </a:buClr>
              <a:buAutoNum type="arabicPeriod"/>
            </a:pPr>
            <a:r>
              <a:rPr lang="ko-KR" altLang="en-US" sz="24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현재 수동태</a:t>
            </a:r>
            <a:endParaRPr lang="en-US" altLang="ko-KR" sz="2400" b="1" dirty="0">
              <a:solidFill>
                <a:schemeClr val="tx2">
                  <a:lumMod val="50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&lt;is[am, are]+ 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과거분사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&gt;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4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2. </a:t>
            </a:r>
            <a:r>
              <a:rPr lang="ko-KR" altLang="en-US" sz="24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과거 수동태 </a:t>
            </a:r>
            <a:endParaRPr lang="en-US" altLang="ko-KR" sz="2400" b="1" dirty="0">
              <a:solidFill>
                <a:schemeClr val="tx2">
                  <a:lumMod val="50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&lt;was[were]+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과거분사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&gt;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Alex solved the math problem.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   → The math problem 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was solved 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by Alex.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4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3. </a:t>
            </a:r>
            <a:r>
              <a:rPr lang="ko-KR" altLang="en-US" sz="24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미래 수동태</a:t>
            </a:r>
            <a:endParaRPr lang="en-US" altLang="ko-KR" sz="2400" b="1" dirty="0" smtClean="0">
              <a:solidFill>
                <a:schemeClr val="tx2">
                  <a:lumMod val="50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&lt;will be+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과거분사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&gt;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Helen will make a cake. → A cake 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will be made 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by Helen</a:t>
            </a:r>
            <a:r>
              <a:rPr lang="en-US" altLang="ko-KR" sz="24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</a:pPr>
            <a:endParaRPr lang="en-US" altLang="ko-KR" sz="25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12" name="순서도: 대체 처리 11"/>
          <p:cNvSpPr/>
          <p:nvPr/>
        </p:nvSpPr>
        <p:spPr>
          <a:xfrm>
            <a:off x="827584" y="1052736"/>
            <a:ext cx="2520280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수동태의 시제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3" name="눈물 방울 12"/>
          <p:cNvSpPr/>
          <p:nvPr/>
        </p:nvSpPr>
        <p:spPr>
          <a:xfrm rot="16200000">
            <a:off x="277754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FFFF00"/>
                </a:solidFill>
              </a:rPr>
              <a:t>A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주의해야 할 수동태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9" name="순서도: 대체 처리 18"/>
          <p:cNvSpPr/>
          <p:nvPr/>
        </p:nvSpPr>
        <p:spPr>
          <a:xfrm>
            <a:off x="301120" y="1700810"/>
            <a:ext cx="8607441" cy="396043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indent="-457200">
              <a:lnSpc>
                <a:spcPct val="150000"/>
              </a:lnSpc>
              <a:buClr>
                <a:schemeClr val="tx2"/>
              </a:buClr>
              <a:buAutoNum type="arabicPeriod"/>
            </a:pPr>
            <a:endParaRPr lang="en-US" altLang="ko-KR" sz="24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457200" indent="-457200">
              <a:lnSpc>
                <a:spcPct val="150000"/>
              </a:lnSpc>
              <a:buClr>
                <a:schemeClr val="tx2"/>
              </a:buClr>
              <a:buAutoNum type="arabicPeriod" startAt="4"/>
            </a:pPr>
            <a:r>
              <a:rPr lang="ko-KR" altLang="en-US" sz="2400" b="1" dirty="0" smtClean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진행 수동태</a:t>
            </a:r>
            <a:endParaRPr lang="en-US" altLang="ko-KR" sz="2400" b="1" dirty="0" smtClean="0">
              <a:solidFill>
                <a:srgbClr val="002060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&lt;be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동사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+being+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과거분사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&gt;</a:t>
            </a: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A strange man is following us.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   → We 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are being followed 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by a strange man</a:t>
            </a:r>
            <a:r>
              <a:rPr lang="en-US" altLang="ko-KR" sz="2100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400" b="1" dirty="0" smtClean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5. </a:t>
            </a:r>
            <a:r>
              <a:rPr lang="ko-KR" altLang="en-US" sz="2400" b="1" dirty="0" smtClean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현재완료</a:t>
            </a:r>
            <a:r>
              <a:rPr lang="en-US" altLang="ko-KR" sz="2400" b="1" dirty="0" smtClean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ko-KR" altLang="en-US" sz="2400" b="1" dirty="0" smtClean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수동태</a:t>
            </a:r>
            <a:endParaRPr lang="en-US" altLang="ko-KR" sz="2400" b="1" dirty="0" smtClean="0">
              <a:solidFill>
                <a:srgbClr val="002060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&lt;have[has] been+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과거분사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&gt;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They have canceled the game.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   → The game 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has been canceled 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by them.</a:t>
            </a:r>
            <a:endParaRPr lang="en-US" altLang="ko-KR" sz="2100" dirty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457200" indent="-457200">
              <a:lnSpc>
                <a:spcPct val="150000"/>
              </a:lnSpc>
              <a:buClr>
                <a:schemeClr val="tx2"/>
              </a:buClr>
              <a:buAutoNum type="arabicPeriod"/>
            </a:pPr>
            <a:endParaRPr lang="en-US" altLang="ko-KR" sz="24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12" name="순서도: 대체 처리 11"/>
          <p:cNvSpPr/>
          <p:nvPr/>
        </p:nvSpPr>
        <p:spPr>
          <a:xfrm>
            <a:off x="827584" y="1052736"/>
            <a:ext cx="2520280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수동태의 시제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3" name="눈물 방울 12"/>
          <p:cNvSpPr/>
          <p:nvPr/>
        </p:nvSpPr>
        <p:spPr>
          <a:xfrm rot="16200000">
            <a:off x="277754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FFFF00"/>
                </a:solidFill>
              </a:rPr>
              <a:t>A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  <p:sp>
        <p:nvSpPr>
          <p:cNvPr id="8" name="오각형 7"/>
          <p:cNvSpPr/>
          <p:nvPr/>
        </p:nvSpPr>
        <p:spPr>
          <a:xfrm>
            <a:off x="857442" y="5661248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순서도: 대체 처리 8"/>
          <p:cNvSpPr/>
          <p:nvPr/>
        </p:nvSpPr>
        <p:spPr>
          <a:xfrm>
            <a:off x="1585650" y="6093296"/>
            <a:ext cx="6264696" cy="576064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과거진행 수동태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: &lt;was[were]+being+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과거분사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7254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주의해야 할 수동태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2" name="순서도: 대체 처리 11"/>
          <p:cNvSpPr/>
          <p:nvPr/>
        </p:nvSpPr>
        <p:spPr>
          <a:xfrm>
            <a:off x="683568" y="1052736"/>
            <a:ext cx="453650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조동사가 있는 문장의 수동태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3" name="눈물 방울 12"/>
          <p:cNvSpPr/>
          <p:nvPr/>
        </p:nvSpPr>
        <p:spPr>
          <a:xfrm rot="16200000">
            <a:off x="225286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528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FFFF00"/>
                </a:solidFill>
              </a:rPr>
              <a:t>B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268279" y="1725779"/>
            <a:ext cx="8607441" cy="16561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&lt;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조동사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(can, may, should, must)+be+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과거분사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&gt;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He can repair the bike.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   → The bike 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can be repaired 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by him.</a:t>
            </a:r>
          </a:p>
        </p:txBody>
      </p:sp>
      <p:sp>
        <p:nvSpPr>
          <p:cNvPr id="9" name="순서도: 대체 처리 8"/>
          <p:cNvSpPr/>
          <p:nvPr/>
        </p:nvSpPr>
        <p:spPr>
          <a:xfrm>
            <a:off x="262722" y="4346096"/>
            <a:ext cx="8608305" cy="232326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altLang="ko-KR" sz="2400" b="1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&lt;by+</a:t>
            </a:r>
            <a:r>
              <a:rPr lang="ko-KR" altLang="en-US" sz="2400" b="1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목적격</a:t>
            </a:r>
            <a:r>
              <a:rPr lang="en-US" altLang="ko-KR" sz="2400" b="1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&gt;</a:t>
            </a:r>
            <a:r>
              <a:rPr lang="ko-KR" altLang="en-US" sz="2400" b="1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생략</a:t>
            </a:r>
            <a:endParaRPr lang="en-US" altLang="ko-KR" sz="2400" b="1" dirty="0">
              <a:solidFill>
                <a:srgbClr val="002060"/>
              </a:solidFill>
              <a:latin typeface="HY강B" pitchFamily="18" charset="-127"/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행위자가 일반 사람인 경우</a:t>
            </a:r>
            <a:r>
              <a:rPr lang="en-US" altLang="ko-KR" sz="21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(we, you, they, people </a:t>
            </a:r>
            <a:r>
              <a:rPr lang="ko-KR" altLang="en-US" sz="21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등</a:t>
            </a:r>
            <a:r>
              <a:rPr lang="en-US" altLang="ko-KR" sz="21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 or </a:t>
            </a:r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행위자가 불분명한 경우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(someone, somebody)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They speak English in England.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   → English is spoken in England (by them).</a:t>
            </a:r>
          </a:p>
        </p:txBody>
      </p:sp>
      <p:sp>
        <p:nvSpPr>
          <p:cNvPr id="18" name="순서도: 대체 처리 17"/>
          <p:cNvSpPr/>
          <p:nvPr/>
        </p:nvSpPr>
        <p:spPr>
          <a:xfrm>
            <a:off x="727820" y="3693667"/>
            <a:ext cx="7372572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&lt;by+</a:t>
            </a:r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목적격</a:t>
            </a:r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&gt;</a:t>
            </a:r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생략 </a:t>
            </a:r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/ by </a:t>
            </a:r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이외의 전치사를 쓰는 경우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9" name="눈물 방울 18"/>
          <p:cNvSpPr/>
          <p:nvPr/>
        </p:nvSpPr>
        <p:spPr>
          <a:xfrm rot="16200000">
            <a:off x="230187" y="3652250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1957" y="3693667"/>
            <a:ext cx="404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FFFF00"/>
                </a:solidFill>
              </a:rPr>
              <a:t>C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8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주의해야 할 수동태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284175" y="1700809"/>
            <a:ext cx="8608305" cy="468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ko-KR" sz="22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ko-KR" sz="24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By </a:t>
            </a:r>
            <a:r>
              <a:rPr lang="ko-KR" altLang="en-US" sz="24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이외의 전치사를 쓰는 경우</a:t>
            </a:r>
            <a:endParaRPr lang="en-US" altLang="ko-KR" sz="2400" b="1" dirty="0" smtClean="0">
              <a:solidFill>
                <a:schemeClr val="tx2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하나의 관용 표현처럼 알아두어야 한다</a:t>
            </a:r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2100" dirty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2100" dirty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The basket 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was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filled with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oranges.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Jane 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is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interested in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music.</a:t>
            </a:r>
          </a:p>
          <a:p>
            <a:endParaRPr lang="en-US" altLang="ko-KR" sz="2200" dirty="0" smtClean="0">
              <a:solidFill>
                <a:schemeClr val="tx1"/>
              </a:solidFill>
              <a:latin typeface="08서울남산체 B" pitchFamily="18" charset="-127"/>
              <a:ea typeface="08서울남산체 B" pitchFamily="18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899591" y="1044025"/>
            <a:ext cx="7272809" cy="593486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ko-KR" sz="24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&lt;</a:t>
            </a:r>
            <a:r>
              <a:rPr lang="en-US" altLang="ko-KR" sz="24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by+</a:t>
            </a:r>
            <a:r>
              <a:rPr lang="ko-KR" altLang="en-US" sz="24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목적격</a:t>
            </a:r>
            <a:r>
              <a:rPr lang="en-US" altLang="ko-KR" sz="24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&gt;</a:t>
            </a:r>
            <a:r>
              <a:rPr lang="ko-KR" altLang="en-US" sz="24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생략 </a:t>
            </a:r>
            <a:r>
              <a:rPr lang="en-US" altLang="ko-KR" sz="24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/ by </a:t>
            </a:r>
            <a:r>
              <a:rPr lang="ko-KR" altLang="en-US" sz="24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이외의 전치사를 쓰는 경우</a:t>
            </a:r>
          </a:p>
          <a:p>
            <a:pPr algn="ctr"/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349762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C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068015"/>
              </p:ext>
            </p:extLst>
          </p:nvPr>
        </p:nvGraphicFramePr>
        <p:xfrm>
          <a:off x="649914" y="3279098"/>
          <a:ext cx="8185728" cy="1734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432"/>
                <a:gridCol w="2046432"/>
                <a:gridCol w="2046432"/>
                <a:gridCol w="2046432"/>
              </a:tblGrid>
              <a:tr h="41619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be</a:t>
                      </a:r>
                      <a:r>
                        <a:rPr lang="en-US" altLang="ko-KR" b="0" baseline="0" dirty="0" smtClean="0">
                          <a:solidFill>
                            <a:schemeClr val="tx1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 filled with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~</a:t>
                      </a:r>
                      <a:r>
                        <a:rPr lang="ko-KR" altLang="en-US" b="0" dirty="0" smtClean="0">
                          <a:solidFill>
                            <a:schemeClr val="tx1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로 가득하다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be</a:t>
                      </a:r>
                      <a:r>
                        <a:rPr lang="en-US" altLang="ko-KR" b="0" baseline="0" dirty="0" smtClean="0">
                          <a:solidFill>
                            <a:schemeClr val="tx1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 interested in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~</a:t>
                      </a:r>
                      <a:r>
                        <a:rPr lang="ko-KR" altLang="en-US" b="0" dirty="0" smtClean="0">
                          <a:solidFill>
                            <a:schemeClr val="tx1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에 관심이 있다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929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be surprised at</a:t>
                      </a:r>
                      <a:endParaRPr lang="ko-KR" altLang="en-US" b="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~</a:t>
                      </a:r>
                      <a:r>
                        <a:rPr lang="ko-KR" altLang="en-US" b="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에 놀라다</a:t>
                      </a:r>
                      <a:endParaRPr lang="ko-KR" altLang="en-US" b="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be covered with</a:t>
                      </a:r>
                      <a:endParaRPr lang="ko-KR" altLang="en-US" b="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~</a:t>
                      </a:r>
                      <a:r>
                        <a:rPr lang="ko-KR" altLang="en-US" b="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로 덮여 있다</a:t>
                      </a:r>
                      <a:endParaRPr lang="ko-KR" altLang="en-US" b="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</a:tr>
              <a:tr h="43929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be married to</a:t>
                      </a:r>
                      <a:endParaRPr lang="ko-KR" altLang="en-US" b="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~</a:t>
                      </a:r>
                      <a:r>
                        <a:rPr lang="ko-KR" altLang="en-US" b="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와 결혼하다</a:t>
                      </a:r>
                      <a:endParaRPr lang="ko-KR" altLang="en-US" b="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be satisfied with</a:t>
                      </a:r>
                      <a:endParaRPr lang="ko-KR" altLang="en-US" b="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~</a:t>
                      </a:r>
                      <a:r>
                        <a:rPr lang="ko-KR" altLang="en-US" b="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에 만족해하다</a:t>
                      </a:r>
                      <a:endParaRPr lang="ko-KR" altLang="en-US" b="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929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be pleased</a:t>
                      </a:r>
                      <a:r>
                        <a:rPr lang="en-US" altLang="ko-KR" b="0" baseline="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 with</a:t>
                      </a:r>
                      <a:endParaRPr lang="ko-KR" altLang="en-US" b="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~</a:t>
                      </a:r>
                      <a:r>
                        <a:rPr lang="ko-KR" altLang="en-US" b="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에 기뻐하다</a:t>
                      </a:r>
                      <a:endParaRPr lang="ko-KR" altLang="en-US" b="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be caught in</a:t>
                      </a:r>
                      <a:endParaRPr lang="ko-KR" altLang="en-US" b="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~</a:t>
                      </a:r>
                      <a:r>
                        <a:rPr lang="ko-KR" altLang="en-US" b="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에 갇히다</a:t>
                      </a:r>
                      <a:endParaRPr lang="ko-KR" altLang="en-US" b="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74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눈금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66"/>
        </a:solidFill>
        <a:ln>
          <a:noFill/>
        </a:ln>
      </a:spPr>
      <a:bodyPr rtlCol="0" anchor="ctr"/>
      <a:lstStyle>
        <a:defPPr algn="ctr">
          <a:defRPr>
            <a:solidFill>
              <a:srgbClr val="FF0066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5591</TotalTime>
  <Words>1460</Words>
  <Application>Microsoft Office PowerPoint</Application>
  <PresentationFormat>화면 슬라이드 쇼(4:3)</PresentationFormat>
  <Paragraphs>264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6" baseType="lpstr">
      <vt:lpstr>맑은 고딕</vt:lpstr>
      <vt:lpstr>HY중고딕</vt:lpstr>
      <vt:lpstr>Franklin Gothic Medium</vt:lpstr>
      <vt:lpstr>Arial</vt:lpstr>
      <vt:lpstr>08서울남산체 B</vt:lpstr>
      <vt:lpstr>HY견고딕</vt:lpstr>
      <vt:lpstr>HY강B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강지희</dc:creator>
  <cp:lastModifiedBy>Registered User</cp:lastModifiedBy>
  <cp:revision>763</cp:revision>
  <cp:lastPrinted>2012-06-29T08:35:08Z</cp:lastPrinted>
  <dcterms:created xsi:type="dcterms:W3CDTF">2011-12-23T05:36:36Z</dcterms:created>
  <dcterms:modified xsi:type="dcterms:W3CDTF">2018-05-08T02:17:15Z</dcterms:modified>
</cp:coreProperties>
</file>