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57" r:id="rId4"/>
    <p:sldId id="258" r:id="rId5"/>
    <p:sldId id="298" r:id="rId6"/>
    <p:sldId id="261" r:id="rId7"/>
    <p:sldId id="299" r:id="rId8"/>
    <p:sldId id="300" r:id="rId9"/>
    <p:sldId id="288" r:id="rId10"/>
    <p:sldId id="306" r:id="rId11"/>
    <p:sldId id="293" r:id="rId12"/>
    <p:sldId id="307" r:id="rId13"/>
    <p:sldId id="304" r:id="rId14"/>
    <p:sldId id="305" r:id="rId15"/>
    <p:sldId id="280" r:id="rId16"/>
    <p:sldId id="284" r:id="rId17"/>
    <p:sldId id="282" r:id="rId18"/>
    <p:sldId id="286" r:id="rId19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1"/>
      <p:bold r:id="rId22"/>
    </p:embeddedFont>
    <p:embeddedFont>
      <p:font typeface="HY중고딕" panose="02030600000101010101" pitchFamily="18" charset="-127"/>
      <p:regular r:id="rId23"/>
    </p:embeddedFont>
    <p:embeddedFont>
      <p:font typeface="Franklin Gothic Medium" panose="020B0603020102020204" pitchFamily="34" charset="0"/>
      <p:regular r:id="rId24"/>
      <p:italic r:id="rId25"/>
    </p:embeddedFont>
    <p:embeddedFont>
      <p:font typeface="HY견고딕" panose="02030600000101010101" pitchFamily="18" charset="-127"/>
      <p:regular r:id="rId26"/>
    </p:embeddedFont>
    <p:embeddedFont>
      <p:font typeface="HY강B" panose="02030600000101010101" pitchFamily="18" charset="-127"/>
      <p:regular r:id="rId2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9" autoAdjust="0"/>
    <p:restoredTop sz="99793" autoAdjust="0"/>
  </p:normalViewPr>
  <p:slideViewPr>
    <p:cSldViewPr>
      <p:cViewPr varScale="1">
        <p:scale>
          <a:sx n="64" d="100"/>
          <a:sy n="64" d="100"/>
        </p:scale>
        <p:origin x="792" y="78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순서도: 대체 처리 11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2-2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202" name="모서리가 둥근 직사각형 201"/>
          <p:cNvSpPr/>
          <p:nvPr/>
        </p:nvSpPr>
        <p:spPr>
          <a:xfrm>
            <a:off x="307800" y="3156504"/>
            <a:ext cx="4664928" cy="2845908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08</a:t>
            </a: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A cake </a:t>
            </a:r>
            <a:r>
              <a:rPr lang="en-US" altLang="ko-KR" sz="4000" dirty="0" smtClean="0">
                <a:solidFill>
                  <a:srgbClr val="FFFF00"/>
                </a:solidFill>
              </a:rPr>
              <a:t>will</a:t>
            </a:r>
          </a:p>
          <a:p>
            <a:pPr algn="ctr"/>
            <a:r>
              <a:rPr lang="en-US" altLang="ko-KR" sz="4000" dirty="0">
                <a:solidFill>
                  <a:srgbClr val="FFFF00"/>
                </a:solidFill>
              </a:rPr>
              <a:t>b</a:t>
            </a:r>
            <a:r>
              <a:rPr lang="en-US" altLang="ko-KR" sz="4000" dirty="0" smtClean="0">
                <a:solidFill>
                  <a:srgbClr val="FFFF00"/>
                </a:solidFill>
              </a:rPr>
              <a:t>e made by</a:t>
            </a: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Helen.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01" name="순서도: 지연 100"/>
          <p:cNvSpPr/>
          <p:nvPr/>
        </p:nvSpPr>
        <p:spPr>
          <a:xfrm rot="5400000">
            <a:off x="1128081" y="-136368"/>
            <a:ext cx="2027301" cy="2268252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151618" y="1090336"/>
            <a:ext cx="212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진도</a:t>
            </a:r>
            <a:r>
              <a:rPr lang="en-US" altLang="ko-KR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교재</a:t>
            </a:r>
            <a:endParaRPr lang="ko-KR" altLang="en-US" sz="3200" dirty="0"/>
          </a:p>
          <a:p>
            <a:endParaRPr lang="ko-KR" altLang="en-US" sz="3200" dirty="0"/>
          </a:p>
        </p:txBody>
      </p:sp>
      <p:grpSp>
        <p:nvGrpSpPr>
          <p:cNvPr id="107" name="그룹 106"/>
          <p:cNvGrpSpPr/>
          <p:nvPr/>
        </p:nvGrpSpPr>
        <p:grpSpPr>
          <a:xfrm>
            <a:off x="623525" y="126105"/>
            <a:ext cx="1116124" cy="905786"/>
            <a:chOff x="575556" y="158322"/>
            <a:chExt cx="1116124" cy="905786"/>
          </a:xfrm>
        </p:grpSpPr>
        <p:sp>
          <p:nvSpPr>
            <p:cNvPr id="108" name="타원 107"/>
            <p:cNvSpPr/>
            <p:nvPr/>
          </p:nvSpPr>
          <p:spPr>
            <a:xfrm>
              <a:off x="575556" y="158322"/>
              <a:ext cx="900100" cy="90578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latin typeface="HY강B" pitchFamily="18" charset="-127"/>
                  <a:ea typeface="HY강B" pitchFamily="18" charset="-127"/>
                </a:rPr>
                <a:t> </a:t>
              </a:r>
              <a:endParaRPr lang="ko-KR" altLang="en-US" sz="2400" dirty="0"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47564" y="332656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올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71600" y="404664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댓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수동태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683568" y="1196752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1389099" y="1620371"/>
            <a:ext cx="7143341" cy="4616941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ko-KR" sz="2100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be made at: ~</a:t>
            </a:r>
            <a:r>
              <a:rPr lang="ko-KR" altLang="en-US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로 만들어지다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물리적 변화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r>
              <a:rPr lang="en-US" altLang="ko-KR" sz="2100" dirty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   be made from: ~</a:t>
            </a:r>
            <a:r>
              <a:rPr lang="ko-KR" altLang="en-US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로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만들어지다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화학적 변화</a:t>
            </a:r>
            <a:r>
              <a:rPr lang="en-US" altLang="ko-KR" sz="21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endParaRPr lang="en-US" altLang="ko-KR" sz="2100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be known to</a:t>
            </a:r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에게 알려져 있다</a:t>
            </a:r>
          </a:p>
          <a:p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be </a:t>
            </a: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known by</a:t>
            </a:r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에 의해 알려지다</a:t>
            </a:r>
          </a:p>
          <a:p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be </a:t>
            </a: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known for: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유명하다</a:t>
            </a:r>
          </a:p>
          <a:p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be </a:t>
            </a: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known as: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알려져 </a:t>
            </a:r>
            <a:r>
              <a:rPr lang="ko-KR" altLang="en-US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있다</a:t>
            </a:r>
            <a:endParaRPr lang="en-US" altLang="ko-KR" sz="2100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endParaRPr lang="ko-KR" altLang="en-US" sz="2100" dirty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be filled with: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가득하다</a:t>
            </a:r>
          </a:p>
          <a:p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be </a:t>
            </a: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full of: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</a:t>
            </a:r>
            <a:r>
              <a:rPr lang="ko-KR" altLang="en-US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가득하다</a:t>
            </a:r>
            <a:endParaRPr lang="en-US" altLang="ko-KR" sz="2100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endParaRPr lang="ko-KR" altLang="en-US" sz="2100" dirty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be surprised at: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에 놀라다</a:t>
            </a:r>
          </a:p>
          <a:p>
            <a:r>
              <a:rPr lang="en-US" altLang="ko-KR" sz="21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be </a:t>
            </a:r>
            <a:r>
              <a:rPr lang="en-US" altLang="ko-KR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surprised by: ~</a:t>
            </a:r>
            <a:r>
              <a:rPr lang="ko-KR" altLang="en-US" sz="2100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에 놀라다</a:t>
            </a:r>
            <a:endParaRPr lang="en-US" altLang="ko-KR" sz="2100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26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532" y="841510"/>
            <a:ext cx="9112468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/>
            <a:r>
              <a:rPr lang="en-US" altLang="ko-KR" sz="3000" dirty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  More </a:t>
            </a:r>
            <a:r>
              <a:rPr lang="en-US" altLang="ko-KR" sz="3000" dirty="0">
                <a:solidFill>
                  <a:schemeClr val="tx1"/>
                </a:solidFill>
              </a:rPr>
              <a:t>people die </a:t>
            </a:r>
            <a:r>
              <a:rPr lang="en-US" altLang="ko-KR" sz="3000" dirty="0" smtClean="0">
                <a:solidFill>
                  <a:schemeClr val="tx1"/>
                </a:solidFill>
              </a:rPr>
              <a:t> in </a:t>
            </a:r>
            <a:r>
              <a:rPr lang="en-US" altLang="ko-KR" sz="3000" dirty="0">
                <a:solidFill>
                  <a:schemeClr val="tx1"/>
                </a:solidFill>
              </a:rPr>
              <a:t>the United States from fires </a:t>
            </a:r>
            <a:r>
              <a:rPr lang="en-US" altLang="ko-KR" sz="3000" dirty="0" smtClean="0">
                <a:solidFill>
                  <a:schemeClr val="tx1"/>
                </a:solidFill>
              </a:rPr>
              <a:t> than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from </a:t>
            </a:r>
            <a:r>
              <a:rPr lang="en-US" altLang="ko-KR" sz="3000" dirty="0">
                <a:solidFill>
                  <a:schemeClr val="tx1"/>
                </a:solidFill>
              </a:rPr>
              <a:t>any other natural </a:t>
            </a:r>
            <a:r>
              <a:rPr lang="en-US" altLang="ko-KR" sz="3000" dirty="0" smtClean="0">
                <a:solidFill>
                  <a:schemeClr val="tx1"/>
                </a:solidFill>
              </a:rPr>
              <a:t>disaster. Most </a:t>
            </a:r>
            <a:r>
              <a:rPr lang="en-US" altLang="ko-KR" sz="3000" dirty="0">
                <a:solidFill>
                  <a:schemeClr val="tx1"/>
                </a:solidFill>
              </a:rPr>
              <a:t>of those fires </a:t>
            </a:r>
            <a:r>
              <a:rPr lang="en-US" altLang="ko-KR" sz="3000" dirty="0" smtClean="0">
                <a:solidFill>
                  <a:schemeClr val="tx1"/>
                </a:solidFill>
              </a:rPr>
              <a:t>are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“</a:t>
            </a:r>
            <a:r>
              <a:rPr lang="en-US" altLang="ko-KR" sz="3000" dirty="0">
                <a:solidFill>
                  <a:schemeClr val="tx1"/>
                </a:solidFill>
              </a:rPr>
              <a:t>home fires.” It is possible </a:t>
            </a:r>
            <a:r>
              <a:rPr lang="en-US" altLang="ko-KR" sz="3000" dirty="0" smtClean="0">
                <a:solidFill>
                  <a:schemeClr val="tx1"/>
                </a:solidFill>
              </a:rPr>
              <a:t> to prevent </a:t>
            </a:r>
            <a:r>
              <a:rPr lang="en-US" altLang="ko-KR" sz="3000" dirty="0">
                <a:solidFill>
                  <a:schemeClr val="tx1"/>
                </a:solidFill>
              </a:rPr>
              <a:t>almost all </a:t>
            </a:r>
            <a:r>
              <a:rPr lang="en-US" altLang="ko-KR" sz="3000" dirty="0" smtClean="0">
                <a:solidFill>
                  <a:schemeClr val="tx1"/>
                </a:solidFill>
              </a:rPr>
              <a:t>home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fires from being deadly,  just </a:t>
            </a:r>
            <a:r>
              <a:rPr lang="en-US" altLang="ko-KR" sz="3000" dirty="0">
                <a:solidFill>
                  <a:schemeClr val="tx1"/>
                </a:solidFill>
              </a:rPr>
              <a:t>by following a few </a:t>
            </a:r>
            <a:r>
              <a:rPr lang="en-US" altLang="ko-KR" sz="3000" dirty="0" smtClean="0">
                <a:solidFill>
                  <a:schemeClr val="tx1"/>
                </a:solidFill>
              </a:rPr>
              <a:t>simple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rules. 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n-US" altLang="ko-KR" sz="3000" dirty="0" smtClean="0">
                <a:solidFill>
                  <a:schemeClr val="tx1"/>
                </a:solidFill>
              </a:rPr>
              <a:t>Nobody </a:t>
            </a:r>
            <a:r>
              <a:rPr lang="en-US" altLang="ko-KR" sz="3000" dirty="0">
                <a:solidFill>
                  <a:schemeClr val="tx1"/>
                </a:solidFill>
              </a:rPr>
              <a:t>should smoke </a:t>
            </a:r>
            <a:r>
              <a:rPr lang="en-US" altLang="ko-KR" sz="3000" dirty="0" smtClean="0">
                <a:solidFill>
                  <a:schemeClr val="tx1"/>
                </a:solidFill>
              </a:rPr>
              <a:t> in </a:t>
            </a:r>
            <a:r>
              <a:rPr lang="en-US" altLang="ko-KR" sz="3000" dirty="0">
                <a:solidFill>
                  <a:schemeClr val="tx1"/>
                </a:solidFill>
              </a:rPr>
              <a:t>the house. </a:t>
            </a:r>
            <a:r>
              <a:rPr lang="en-US" altLang="ko-KR" sz="3000" spc="-150" dirty="0">
                <a:solidFill>
                  <a:schemeClr val="tx1"/>
                </a:solidFill>
              </a:rPr>
              <a:t>If they </a:t>
            </a:r>
            <a:r>
              <a:rPr lang="en-US" altLang="ko-KR" sz="3000" spc="-150" dirty="0" smtClean="0">
                <a:solidFill>
                  <a:schemeClr val="tx1"/>
                </a:solidFill>
              </a:rPr>
              <a:t>do,   they</a:t>
            </a:r>
          </a:p>
          <a:p>
            <a:pPr marL="514350" indent="-514350" algn="just">
              <a:buAutoNum type="arabicPeriod"/>
            </a:pPr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must </a:t>
            </a:r>
            <a:r>
              <a:rPr lang="en-US" altLang="ko-KR" sz="3000" dirty="0">
                <a:solidFill>
                  <a:schemeClr val="tx1"/>
                </a:solidFill>
              </a:rPr>
              <a:t>be absolutely </a:t>
            </a:r>
            <a:r>
              <a:rPr lang="en-US" altLang="ko-KR" sz="3000" spc="-150" dirty="0">
                <a:solidFill>
                  <a:schemeClr val="tx1"/>
                </a:solidFill>
              </a:rPr>
              <a:t>certain </a:t>
            </a:r>
            <a:r>
              <a:rPr lang="en-US" altLang="ko-KR" sz="3000" spc="-150" dirty="0" smtClean="0">
                <a:solidFill>
                  <a:schemeClr val="tx1"/>
                </a:solidFill>
              </a:rPr>
              <a:t> that  every cigarette and </a:t>
            </a:r>
            <a:r>
              <a:rPr lang="en-US" altLang="ko-KR" sz="3000" spc="-150" dirty="0" smtClean="0">
                <a:solidFill>
                  <a:schemeClr val="tx1"/>
                </a:solidFill>
                <a:ea typeface="08서울남산체 B" pitchFamily="18" charset="-127"/>
              </a:rPr>
              <a:t>all 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the</a:t>
            </a:r>
          </a:p>
          <a:p>
            <a:pPr algn="just"/>
            <a:endParaRPr lang="en-US" altLang="ko-KR" sz="1600" dirty="0">
              <a:solidFill>
                <a:schemeClr val="tx1"/>
              </a:solidFill>
              <a:ea typeface="08서울남산체 B" pitchFamily="18" charset="-127"/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ashes  </a:t>
            </a:r>
            <a:r>
              <a:rPr lang="en-US" altLang="ko-KR" sz="3000" dirty="0">
                <a:solidFill>
                  <a:schemeClr val="tx1"/>
                </a:solidFill>
              </a:rPr>
              <a:t>ⓐ </a:t>
            </a:r>
            <a:r>
              <a:rPr lang="en-US" altLang="ko-KR" sz="3000" u="sng" dirty="0">
                <a:solidFill>
                  <a:schemeClr val="tx1"/>
                </a:solidFill>
              </a:rPr>
              <a:t>put</a:t>
            </a:r>
            <a:r>
              <a:rPr lang="en-US" altLang="ko-KR" sz="3000" dirty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out</a:t>
            </a:r>
            <a:r>
              <a:rPr lang="en-US" altLang="ko-KR" sz="3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 flipH="1">
            <a:off x="3044506" y="94666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8100392" y="97703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5148064" y="515719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H="1">
            <a:off x="4227726" y="448026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4371742" y="242088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H="1">
            <a:off x="3938487" y="306896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flipH="1">
            <a:off x="8070488" y="4494691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1619672" y="587291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892480" y="121289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2264460" y="2780928"/>
            <a:ext cx="4353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899592" y="3420065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4510614" y="2780928"/>
            <a:ext cx="171757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4849986" y="3463477"/>
            <a:ext cx="202627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7533366" y="4840302"/>
            <a:ext cx="4294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5292080" y="5517232"/>
            <a:ext cx="376884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4371742" y="5517232"/>
            <a:ext cx="70431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244408" y="1382171"/>
            <a:ext cx="1134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die 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1720" y="281104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가주</a:t>
            </a:r>
            <a:r>
              <a:rPr lang="ko-KR" altLang="en-US" sz="1600" dirty="0">
                <a:solidFill>
                  <a:srgbClr val="0070C0"/>
                </a:solidFill>
                <a:ea typeface="HY강B" panose="02030600000101010101" pitchFamily="18" charset="-127"/>
              </a:rPr>
              <a:t>어</a:t>
            </a:r>
            <a:endParaRPr lang="en-US" altLang="ko-KR" sz="1600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04048" y="278092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진주어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64680" y="4890646"/>
            <a:ext cx="2196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=smoke in the house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43620" y="3434256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전치사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(from, by)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의 목적어로 동명사가 쓰임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6372617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=they put out every cigarette and all the ashes(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1880" y="5580529"/>
            <a:ext cx="2394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명사절을 이끄는 접속사</a:t>
            </a:r>
            <a:endParaRPr lang="en-US" altLang="ko-KR" sz="1600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cxnSp>
        <p:nvCxnSpPr>
          <p:cNvPr id="34" name="직선 연결선 33"/>
          <p:cNvCxnSpPr/>
          <p:nvPr/>
        </p:nvCxnSpPr>
        <p:spPr>
          <a:xfrm>
            <a:off x="84822" y="6309320"/>
            <a:ext cx="290300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23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/>
            <a:r>
              <a:rPr lang="en-US" altLang="ko-KR" sz="3000" dirty="0" smtClean="0">
                <a:solidFill>
                  <a:schemeClr val="tx1"/>
                </a:solidFill>
                <a:ea typeface="HY강B" panose="02030600000101010101" pitchFamily="18" charset="-127"/>
              </a:rPr>
              <a:t>2. Food that is cooking  should be carefully watched.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  <a:ea typeface="HY강B" panose="02030600000101010101" pitchFamily="18" charset="-127"/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Food should never </a:t>
            </a:r>
            <a:r>
              <a:rPr lang="ko-KR" altLang="en-US" sz="3000" dirty="0">
                <a:solidFill>
                  <a:schemeClr val="tx1"/>
                </a:solidFill>
              </a:rPr>
              <a:t>ⓑ</a:t>
            </a:r>
            <a:r>
              <a:rPr lang="en-US" altLang="ko-KR" sz="3000" u="sng" dirty="0" smtClean="0">
                <a:solidFill>
                  <a:schemeClr val="tx1"/>
                </a:solidFill>
              </a:rPr>
              <a:t>leave</a:t>
            </a:r>
            <a:r>
              <a:rPr lang="en-US" altLang="ko-KR" sz="3000" dirty="0" smtClean="0">
                <a:solidFill>
                  <a:schemeClr val="tx1"/>
                </a:solidFill>
              </a:rPr>
              <a:t> cooking  on the stove top.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3. Every home should have  smoke alarms and fire </a:t>
            </a:r>
          </a:p>
          <a:p>
            <a:pPr algn="just"/>
            <a:endParaRPr lang="en-US" altLang="ko-KR" sz="1600" dirty="0" smtClean="0">
              <a:solidFill>
                <a:srgbClr val="0070C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extinguishers. 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4. Everybody at home should know  basic fire safety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3000" dirty="0" smtClean="0">
                <a:solidFill>
                  <a:schemeClr val="tx1"/>
                </a:solidFill>
              </a:rPr>
              <a:t>rules. </a:t>
            </a: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 flipH="1">
            <a:off x="3851920" y="94472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4471684" y="240025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5759998" y="377932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H="1">
            <a:off x="5796136" y="1718551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528425" y="1317537"/>
            <a:ext cx="8148031" cy="264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528425" y="4177287"/>
            <a:ext cx="160389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3746386" y="4124876"/>
            <a:ext cx="2013612" cy="144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046" y="1343957"/>
            <a:ext cx="6143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=You should carefully watch food that is cooking(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7996" y="4216051"/>
            <a:ext cx="9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주어</a:t>
            </a:r>
            <a:endParaRPr lang="en-US" altLang="ko-KR" sz="1600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27804" y="4139362"/>
            <a:ext cx="908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275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spc="-150" dirty="0" smtClean="0">
                <a:solidFill>
                  <a:schemeClr val="tx1"/>
                </a:solidFill>
              </a:rPr>
              <a:t>   I </a:t>
            </a:r>
            <a:r>
              <a:rPr lang="en-US" altLang="ko-KR" sz="3000" spc="-150" dirty="0">
                <a:solidFill>
                  <a:schemeClr val="tx1"/>
                </a:solidFill>
              </a:rPr>
              <a:t>like swimming. But one day I experienced a bad </a:t>
            </a:r>
            <a:r>
              <a:rPr lang="en-US" altLang="ko-KR" sz="3000" spc="-150" dirty="0" smtClean="0">
                <a:solidFill>
                  <a:schemeClr val="tx1"/>
                </a:solidFill>
              </a:rPr>
              <a:t>thing 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when I was in the pool. At that time, I was swimming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with </a:t>
            </a:r>
            <a:r>
              <a:rPr lang="en-US" altLang="ko-KR" sz="3000" dirty="0">
                <a:solidFill>
                  <a:schemeClr val="tx1"/>
                </a:solidFill>
              </a:rPr>
              <a:t>four friends. Then </a:t>
            </a:r>
            <a:r>
              <a:rPr lang="en-US" altLang="ko-KR" sz="3000" dirty="0" smtClean="0">
                <a:solidFill>
                  <a:schemeClr val="tx1"/>
                </a:solidFill>
              </a:rPr>
              <a:t>suddenly one </a:t>
            </a:r>
            <a:r>
              <a:rPr lang="en-US" altLang="ko-KR" sz="3000" dirty="0">
                <a:solidFill>
                  <a:schemeClr val="tx1"/>
                </a:solidFill>
              </a:rPr>
              <a:t>of them </a:t>
            </a:r>
            <a:r>
              <a:rPr lang="en-US" altLang="ko-KR" sz="3000" dirty="0" smtClean="0">
                <a:solidFill>
                  <a:schemeClr val="tx1"/>
                </a:solidFill>
              </a:rPr>
              <a:t>stopped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swimming </a:t>
            </a:r>
            <a:r>
              <a:rPr lang="en-US" altLang="ko-KR" sz="3000" dirty="0">
                <a:solidFill>
                  <a:schemeClr val="tx1"/>
                </a:solidFill>
              </a:rPr>
              <a:t>and her lips went </a:t>
            </a:r>
            <a:r>
              <a:rPr lang="en-US" altLang="ko-KR" sz="3000" dirty="0" smtClean="0">
                <a:solidFill>
                  <a:schemeClr val="tx1"/>
                </a:solidFill>
              </a:rPr>
              <a:t>blue. We </a:t>
            </a:r>
            <a:r>
              <a:rPr lang="en-US" altLang="ko-KR" sz="3000" b="1" dirty="0" smtClean="0">
                <a:solidFill>
                  <a:schemeClr val="tx1"/>
                </a:solidFill>
              </a:rPr>
              <a:t>were frightened 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b="1" dirty="0" smtClean="0">
                <a:solidFill>
                  <a:schemeClr val="tx1"/>
                </a:solidFill>
              </a:rPr>
              <a:t>at </a:t>
            </a:r>
            <a:r>
              <a:rPr lang="en-US" altLang="ko-KR" sz="3000" dirty="0">
                <a:solidFill>
                  <a:schemeClr val="tx1"/>
                </a:solidFill>
              </a:rPr>
              <a:t>the sight. So we called </a:t>
            </a:r>
            <a:r>
              <a:rPr lang="en-US" altLang="ko-KR" sz="3000" dirty="0" smtClean="0">
                <a:solidFill>
                  <a:schemeClr val="tx1"/>
                </a:solidFill>
              </a:rPr>
              <a:t>an ambulance </a:t>
            </a:r>
            <a:r>
              <a:rPr lang="en-US" altLang="ko-KR" sz="3000" dirty="0">
                <a:solidFill>
                  <a:schemeClr val="tx1"/>
                </a:solidFill>
              </a:rPr>
              <a:t>immediately, </a:t>
            </a:r>
            <a:endParaRPr lang="en-US" altLang="ko-KR" sz="3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and found out that she was having trouble with her 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heart. After that, she </a:t>
            </a:r>
            <a:r>
              <a:rPr lang="en-US" altLang="ko-KR" sz="3000" b="1" dirty="0" smtClean="0">
                <a:solidFill>
                  <a:schemeClr val="tx1"/>
                </a:solidFill>
              </a:rPr>
              <a:t>was not allowed </a:t>
            </a:r>
            <a:r>
              <a:rPr lang="en-US" altLang="ko-KR" sz="3000" dirty="0" smtClean="0">
                <a:solidFill>
                  <a:schemeClr val="tx1"/>
                </a:solidFill>
              </a:rPr>
              <a:t>to go swimming</a:t>
            </a:r>
          </a:p>
          <a:p>
            <a:pPr algn="just">
              <a:lnSpc>
                <a:spcPct val="14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again by </a:t>
            </a:r>
            <a:r>
              <a:rPr lang="en-US" altLang="ko-KR" sz="3000" dirty="0">
                <a:solidFill>
                  <a:schemeClr val="tx1"/>
                </a:solidFill>
              </a:rPr>
              <a:t>her parents because she had </a:t>
            </a:r>
            <a:r>
              <a:rPr lang="en-US" altLang="ko-KR" sz="3000" dirty="0" smtClean="0">
                <a:solidFill>
                  <a:schemeClr val="tx1"/>
                </a:solidFill>
              </a:rPr>
              <a:t>a serious </a:t>
            </a:r>
            <a:r>
              <a:rPr lang="en-US" altLang="ko-KR" sz="3000" dirty="0">
                <a:solidFill>
                  <a:schemeClr val="tx1"/>
                </a:solidFill>
              </a:rPr>
              <a:t>heart problem.</a:t>
            </a:r>
            <a:endParaRPr lang="en-US" altLang="ko-KR" sz="3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1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323528" y="1484784"/>
            <a:ext cx="23042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71500" y="2132856"/>
            <a:ext cx="9001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7452320" y="2852936"/>
            <a:ext cx="13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71500" y="3501008"/>
            <a:ext cx="16921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3917896" y="3501008"/>
            <a:ext cx="8701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5652120" y="3499176"/>
            <a:ext cx="3240360" cy="28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71500" y="4222155"/>
            <a:ext cx="18362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3896308" y="2132856"/>
            <a:ext cx="206184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2481742" y="4870227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2805778" y="5590307"/>
            <a:ext cx="608670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101472" y="6237312"/>
            <a:ext cx="3318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3698856" y="6237312"/>
            <a:ext cx="1305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3528" y="1506270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Like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는 동명사와 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to 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부정사를 모두 목적어로 취함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6512" y="2154342"/>
            <a:ext cx="1806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시간의 접속사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02528" y="2154342"/>
            <a:ext cx="2040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그 당시에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528" y="352249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rgbClr val="0070C0"/>
                </a:solidFill>
                <a:ea typeface="HY강B" panose="02030600000101010101" pitchFamily="18" charset="-127"/>
              </a:rPr>
              <a:t>s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top –</a:t>
            </a:r>
            <a:r>
              <a:rPr lang="en-US" altLang="ko-KR" sz="1600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ing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:~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하기를 멈추다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61912" y="3450486"/>
            <a:ext cx="1302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turned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52120" y="3502075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=The sight frightened us.(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09959" y="4908327"/>
            <a:ext cx="4210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목적어 역할을 하는 명사절을 이끄는 접속사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05778" y="5590307"/>
            <a:ext cx="5798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=her parents didn’t allow her to go swimming again~(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</a:t>
            </a:r>
            <a:r>
              <a:rPr lang="ko-KR" altLang="en-US" sz="1600" dirty="0">
                <a:solidFill>
                  <a:srgbClr val="0070C0"/>
                </a:solidFill>
                <a:ea typeface="HY강B" panose="02030600000101010101" pitchFamily="18" charset="-127"/>
              </a:rPr>
              <a:t>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07904" y="630932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이유의 접속사</a:t>
            </a:r>
            <a:endParaRPr lang="ko-KR" altLang="en-US" sz="1600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81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4" grpId="0"/>
      <p:bldP spid="36" grpId="0"/>
      <p:bldP spid="37" grpId="0"/>
      <p:bldP spid="47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    In the wild, goldfish 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can be founded </a:t>
            </a:r>
            <a:r>
              <a:rPr lang="en-US" altLang="ko-KR" sz="2800" dirty="0" smtClean="0">
                <a:solidFill>
                  <a:schemeClr val="tx1"/>
                </a:solidFill>
              </a:rPr>
              <a:t>in many places from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Eastern Europe across to China. And there are also many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different types of goldfish. People say they have been kept</a:t>
            </a:r>
          </a:p>
          <a:p>
            <a:pPr algn="just"/>
            <a:r>
              <a:rPr lang="en-US" altLang="ko-KR" sz="1600" dirty="0" smtClean="0">
                <a:solidFill>
                  <a:srgbClr val="0070C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                                                                                    </a:t>
            </a: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in Chinese homes since around 800A.D. but they weren’t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kept indoors until the 1800s in Europe. If the conditions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Are right and they are looked after with love, they can be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Excellent pets and will live for many years. But don’t forget  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You must know a lot about keeping them before getting 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one.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2231740" y="1340768"/>
            <a:ext cx="59766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8349792" y="1340768"/>
            <a:ext cx="7698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129698" y="1988840"/>
            <a:ext cx="476633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5868516" y="2636912"/>
            <a:ext cx="30959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7876" y="3356992"/>
            <a:ext cx="28359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6067730" y="4005064"/>
            <a:ext cx="30447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2051720" y="4005064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10800000">
            <a:off x="5364088" y="208233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2915816" y="4653136"/>
            <a:ext cx="23762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683568" y="602128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3788" y="1340768"/>
            <a:ext cx="507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=we can find goldfish in many places~ 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5284" y="1988840"/>
            <a:ext cx="3214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from A across B: A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에서 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B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에 걸쳐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93395" y="1988840"/>
            <a:ext cx="855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that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3306470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=people have kept  them in Chinese homes ~(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능동태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91680" y="4005064"/>
            <a:ext cx="1654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전치사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(~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까지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16016" y="4005064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조건절을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 이끄는 접속사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만약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하면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91880" y="465313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돌보아지다</a:t>
            </a:r>
            <a:endParaRPr lang="en-US" altLang="ko-KR" sz="1600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6005979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의무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(~</a:t>
            </a:r>
            <a:r>
              <a:rPr lang="ko-KR" altLang="en-US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해야 한다</a:t>
            </a:r>
            <a:r>
              <a:rPr lang="en-US" altLang="ko-KR" sz="1600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13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5" grpId="0"/>
      <p:bldP spid="16" grpId="0"/>
      <p:bldP spid="17" grpId="0"/>
      <p:bldP spid="18" grpId="0"/>
      <p:bldP spid="26" grpId="0"/>
      <p:bldP spid="27" grpId="0"/>
      <p:bldP spid="28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445449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What are you going to do tonight?</a:t>
            </a:r>
            <a:endParaRPr lang="en-US" altLang="ko-KR" sz="2800" dirty="0" smtClean="0">
              <a:solidFill>
                <a:srgbClr val="002060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Nothing special. Why?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Let’s go to a rock concert.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I’m sorry, but I can’t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. I’m too tired to go to a 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   concert.</a:t>
            </a:r>
            <a:endParaRPr lang="ko-KR" altLang="en-US" sz="2800" dirty="0">
              <a:solidFill>
                <a:srgbClr val="002060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원인과 결과 말하기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456749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765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1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23528" y="1199646"/>
            <a:ext cx="8568952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원인과 결과 말하기</a:t>
            </a:r>
            <a:endParaRPr lang="en-US" altLang="ko-KR" sz="26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too tired to see you tonight.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have a toothache, so I have to see a dentist.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was late for school because I missed the school bus.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was so busy that I couldn’t go to a movie.</a:t>
            </a:r>
            <a:endParaRPr lang="ko-KR" altLang="en-US" sz="21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7" y="1934723"/>
            <a:ext cx="7632848" cy="417646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Hello.</a:t>
            </a:r>
            <a:r>
              <a:rPr lang="en-US" altLang="ko-KR" sz="28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 May I speak to </a:t>
            </a:r>
            <a:r>
              <a:rPr lang="en-US" altLang="ko-KR" sz="2800" dirty="0" err="1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Sumin</a:t>
            </a:r>
            <a:r>
              <a:rPr lang="en-US" altLang="ko-KR" sz="28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Who’s calling, please?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This is Justin.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Hi, Justin. This is </a:t>
            </a:r>
            <a:r>
              <a:rPr lang="en-US" altLang="ko-KR" sz="2800" dirty="0" err="1" smtClean="0">
                <a:solidFill>
                  <a:schemeClr val="tx1"/>
                </a:solidFill>
                <a:ea typeface="HY강B" pitchFamily="18" charset="-127"/>
              </a:rPr>
              <a:t>Sujin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, </a:t>
            </a:r>
            <a:r>
              <a:rPr lang="en-US" altLang="ko-KR" sz="2800" dirty="0" err="1" smtClean="0">
                <a:solidFill>
                  <a:schemeClr val="tx1"/>
                </a:solidFill>
                <a:ea typeface="HY강B" pitchFamily="18" charset="-127"/>
              </a:rPr>
              <a:t>Sumin’s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sister.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Hi, </a:t>
            </a:r>
            <a:r>
              <a:rPr lang="en-US" altLang="ko-KR" sz="2800" dirty="0" err="1" smtClean="0">
                <a:solidFill>
                  <a:schemeClr val="tx1"/>
                </a:solidFill>
                <a:ea typeface="HY강B" pitchFamily="18" charset="-127"/>
              </a:rPr>
              <a:t>Sujin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Hold on a second, please. </a:t>
            </a:r>
            <a:r>
              <a:rPr lang="en-US" altLang="ko-KR" sz="2800" dirty="0" err="1" smtClean="0">
                <a:solidFill>
                  <a:schemeClr val="tx1"/>
                </a:solidFill>
                <a:ea typeface="HY강B" pitchFamily="18" charset="-127"/>
              </a:rPr>
              <a:t>Sumin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, it’s for you.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971600" y="1325660"/>
            <a:ext cx="290072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전화하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</a:t>
            </a:r>
          </a:p>
        </p:txBody>
      </p:sp>
      <p:sp>
        <p:nvSpPr>
          <p:cNvPr id="6" name="눈물 방울 5"/>
          <p:cNvSpPr/>
          <p:nvPr/>
        </p:nvSpPr>
        <p:spPr>
          <a:xfrm rot="16200000">
            <a:off x="491161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77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2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235198" cy="5522304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전화대화 시작하기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May[Can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speak to </a:t>
            </a:r>
            <a:r>
              <a:rPr lang="en-US" altLang="ko-KR" sz="2100" dirty="0" err="1" smtClean="0">
                <a:solidFill>
                  <a:schemeClr val="tx1"/>
                </a:solidFill>
                <a:ea typeface="HY강B" pitchFamily="18" charset="-127"/>
              </a:rPr>
              <a:t>Sumin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Who’s calling[this], please?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Is Harry in[there] 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This is he[she] 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peaking. /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 Speaking</a:t>
            </a:r>
          </a:p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그 밖의 전화 표현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Hold on (a second), please.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The line is busy.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(You have the) Wrong number.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No, thanks. I’ll call back later.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551250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메시지 전달하기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May[Can]  I take a message?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Would you like to leave a message?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May [Can] I leave a message?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Please tell him[her] Sam called.</a:t>
            </a: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3568" y="764704"/>
            <a:ext cx="7380312" cy="4176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Grammar</a:t>
            </a:r>
            <a:r>
              <a:rPr lang="ko-KR" altLang="en-US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32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형</a:t>
            </a:r>
            <a:r>
              <a:rPr lang="ko-KR" altLang="en-US" sz="32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태</a:t>
            </a:r>
            <a:endParaRPr lang="en-US" altLang="ko-KR" sz="32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의미와 형태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 부정문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C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 의문문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	     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32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주의해야 할 수동태</a:t>
            </a:r>
            <a:r>
              <a:rPr lang="en-US" altLang="ko-KR" sz="32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    </a:t>
            </a:r>
            <a:r>
              <a:rPr lang="en-US" altLang="ko-KR" sz="30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시제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조동사가 있는 문장의 수동태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C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&lt;by+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&gt;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생략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/ by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이외의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 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전치사를 쓰는 경우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3568" y="5085184"/>
            <a:ext cx="7380312" cy="1390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Expression 1.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원인과 결과 말하기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FF0066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</a:t>
            </a:r>
            <a:r>
              <a: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화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하기</a:t>
            </a:r>
            <a:endParaRPr lang="ko-KR" altLang="en-US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80313" cy="345634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&lt;be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과거분사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+by+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형태로 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주어는 </a:t>
            </a:r>
            <a:r>
              <a:rPr lang="en-US" altLang="ko-KR" sz="2100" spc="-15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~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되어지다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의미</a:t>
            </a:r>
            <a:endParaRPr lang="en-US" altLang="ko-KR" sz="2100" spc="-15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능동태 → 수동태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능동태의 목적어 → 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목적어가 대명사일 때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→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주격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새로운 주어의 인칭과 시제에 맞는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 사용</a:t>
            </a:r>
            <a:r>
              <a:rPr lang="en-US" altLang="ko-KR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/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 → 과거분사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능동태의 주어 →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by+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목적격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문장의 끝에 위치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They broke the classroom window.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The classroom window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was broken by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them.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27584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의미와 형태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수동태의 형태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5733256"/>
            <a:ext cx="6264696" cy="79208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지각동사가 쓰인 문장</a:t>
            </a:r>
            <a:r>
              <a:rPr lang="ko-KR" altLang="en-US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수동태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to 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동사원형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951787" y="5301208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수동태의 형태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3672373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+not+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+by+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형태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ea typeface="HY강B" pitchFamily="18" charset="-127"/>
              </a:rPr>
              <a:t>Sora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doesn’t collect stamps.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→ Stamps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aren’t collected by  </a:t>
            </a:r>
            <a:r>
              <a:rPr lang="en-US" altLang="ko-KR" sz="2100" dirty="0" err="1" smtClean="0">
                <a:solidFill>
                  <a:schemeClr val="tx1"/>
                </a:solidFill>
                <a:ea typeface="HY강B" pitchFamily="18" charset="-127"/>
              </a:rPr>
              <a:t>Sora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Anna didn’t make this beautiful sandcastle.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→ This beautiful sandcastle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wasn’t made by 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Anna.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 부정문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수동태의 형태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2952293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+by+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?&gt;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형태로 쓰며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대답할 때는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동사를 사용해서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&lt;Yes,</a:t>
            </a:r>
            <a:r>
              <a:rPr lang="ko-KR" altLang="en-US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/ No,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+not.&gt;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Did many people admire President Kennedy?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     → Was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President Kennedy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admired by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many people?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b="1" dirty="0" smtClean="0">
                <a:solidFill>
                  <a:schemeClr val="bg1">
                    <a:lumMod val="65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Is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this puppy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loved by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your sister?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b="1" dirty="0" smtClean="0">
                <a:solidFill>
                  <a:schemeClr val="bg1">
                    <a:lumMod val="65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Yes, it is. / No it isn’t.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 의문문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C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오각형 9"/>
          <p:cNvSpPr/>
          <p:nvPr/>
        </p:nvSpPr>
        <p:spPr>
          <a:xfrm>
            <a:off x="951787" y="4797152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순서도: 대체 처리 10"/>
          <p:cNvSpPr/>
          <p:nvPr/>
        </p:nvSpPr>
        <p:spPr>
          <a:xfrm>
            <a:off x="1585650" y="5229200"/>
            <a:ext cx="6264696" cy="1440160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의문사가 있는 의문문의 수동태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의문사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~?&gt;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When did he build his house?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When was his house built?</a:t>
            </a:r>
          </a:p>
        </p:txBody>
      </p:sp>
    </p:spTree>
    <p:extLst>
      <p:ext uri="{BB962C8B-B14F-4D97-AF65-F5344CB8AC3E}">
        <p14:creationId xmlns:p14="http://schemas.microsoft.com/office/powerpoint/2010/main" val="4252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할 수동태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9" y="1700809"/>
            <a:ext cx="8607441" cy="496854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lnSpc>
                <a:spcPct val="150000"/>
              </a:lnSpc>
              <a:buClr>
                <a:schemeClr val="tx2"/>
              </a:buClr>
              <a:buAutoNum type="arabicPeriod"/>
            </a:pP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457200" indent="-457200">
              <a:lnSpc>
                <a:spcPct val="150000"/>
              </a:lnSpc>
              <a:buClr>
                <a:schemeClr val="tx2"/>
              </a:buClr>
              <a:buAutoNum type="arabicPeriod"/>
            </a:pP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현재 수동태</a:t>
            </a: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&lt;is[am, are]+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 수동태 </a:t>
            </a: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&lt;was[were]+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Alex solved the math problem.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The math problem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was solved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by Alex.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3.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미래 수동태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&lt;will be+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Helen will make a cake. → A cake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will be made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by Helen</a:t>
            </a: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</a:pPr>
            <a:endParaRPr lang="en-US" altLang="ko-KR" sz="25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827584" y="1052736"/>
            <a:ext cx="252028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시제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수동태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301120" y="1700810"/>
            <a:ext cx="8607441" cy="396043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lnSpc>
                <a:spcPct val="150000"/>
              </a:lnSpc>
              <a:buClr>
                <a:schemeClr val="tx2"/>
              </a:buClr>
              <a:buAutoNum type="arabicPeriod"/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457200" indent="-457200">
              <a:lnSpc>
                <a:spcPct val="150000"/>
              </a:lnSpc>
              <a:buClr>
                <a:schemeClr val="tx2"/>
              </a:buClr>
              <a:buAutoNum type="arabicPeriod" startAt="4"/>
            </a:pPr>
            <a:r>
              <a:rPr lang="ko-KR" altLang="en-US" sz="24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진행 수동태</a:t>
            </a:r>
            <a:endParaRPr lang="en-US" altLang="ko-KR" sz="2400" b="1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&lt;be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+being+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 strange man is following us.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We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are being followed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by a strange man</a:t>
            </a:r>
            <a:r>
              <a:rPr lang="en-US" altLang="ko-KR" sz="2100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5. </a:t>
            </a:r>
            <a:r>
              <a:rPr lang="ko-KR" altLang="en-US" sz="24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현재완료</a:t>
            </a:r>
            <a:r>
              <a:rPr lang="en-US" altLang="ko-KR" sz="24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수동태</a:t>
            </a:r>
            <a:endParaRPr lang="en-US" altLang="ko-KR" sz="2400" b="1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&lt;have[has] been+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They have canceled the game.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The game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has been canceled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by them.</a:t>
            </a:r>
            <a:endParaRPr lang="en-US" altLang="ko-KR" sz="21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457200" indent="-457200">
              <a:lnSpc>
                <a:spcPct val="150000"/>
              </a:lnSpc>
              <a:buClr>
                <a:schemeClr val="tx2"/>
              </a:buClr>
              <a:buAutoNum type="arabicPeriod"/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827584" y="1052736"/>
            <a:ext cx="252028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수동태의 시제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8" name="오각형 7"/>
          <p:cNvSpPr/>
          <p:nvPr/>
        </p:nvSpPr>
        <p:spPr>
          <a:xfrm>
            <a:off x="857442" y="5661248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순서도: 대체 처리 8"/>
          <p:cNvSpPr/>
          <p:nvPr/>
        </p:nvSpPr>
        <p:spPr>
          <a:xfrm>
            <a:off x="1585650" y="6093296"/>
            <a:ext cx="6264696" cy="57606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과거진행 수동태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&lt;was[were]+being+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25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수동태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683568" y="1052736"/>
            <a:ext cx="453650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조동사가 있는 문장의 수동태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25286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268279" y="1725779"/>
            <a:ext cx="8607441" cy="16561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조동사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(can, may, should, must)+be+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과거분사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He can repair the bike.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The bike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can be repaired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by him.</a:t>
            </a:r>
          </a:p>
        </p:txBody>
      </p:sp>
      <p:sp>
        <p:nvSpPr>
          <p:cNvPr id="9" name="순서도: 대체 처리 8"/>
          <p:cNvSpPr/>
          <p:nvPr/>
        </p:nvSpPr>
        <p:spPr>
          <a:xfrm>
            <a:off x="262722" y="4346096"/>
            <a:ext cx="8608305" cy="232326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altLang="ko-KR" sz="24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&lt;by+</a:t>
            </a:r>
            <a:r>
              <a:rPr lang="ko-KR" altLang="en-US" sz="24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4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4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생략</a:t>
            </a:r>
            <a:endParaRPr lang="en-US" altLang="ko-KR" sz="2400" b="1" dirty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행위자가 일반 사람인 경우</a:t>
            </a:r>
            <a:r>
              <a:rPr lang="en-US" altLang="ko-KR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(we, you, they, people </a:t>
            </a:r>
            <a:r>
              <a:rPr lang="ko-KR" altLang="en-US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등</a:t>
            </a:r>
            <a:r>
              <a:rPr lang="en-US" altLang="ko-KR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 or 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행위자가 불분명한 경우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(someone, somebody)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They speak English in England.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English is spoken in England (by them).</a:t>
            </a:r>
          </a:p>
        </p:txBody>
      </p:sp>
      <p:sp>
        <p:nvSpPr>
          <p:cNvPr id="18" name="순서도: 대체 처리 17"/>
          <p:cNvSpPr/>
          <p:nvPr/>
        </p:nvSpPr>
        <p:spPr>
          <a:xfrm>
            <a:off x="727820" y="3693667"/>
            <a:ext cx="737257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&lt;by+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생략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/ by 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이외의 전치사를 쓰는 경우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눈물 방울 18"/>
          <p:cNvSpPr/>
          <p:nvPr/>
        </p:nvSpPr>
        <p:spPr>
          <a:xfrm rot="16200000">
            <a:off x="230187" y="3652250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1957" y="3693667"/>
            <a:ext cx="404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C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8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수동태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84175" y="1700809"/>
            <a:ext cx="8608305" cy="468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ko-KR" sz="22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By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이외의 전치사를 쓰는 경우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하나의 관용 표현처럼 알아두어야 한다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basket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was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filled with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oranges.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Jane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is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interested in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music.</a:t>
            </a:r>
          </a:p>
          <a:p>
            <a:endParaRPr lang="en-US" altLang="ko-KR" sz="2200" dirty="0" smtClean="0">
              <a:solidFill>
                <a:schemeClr val="tx1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899591" y="1044025"/>
            <a:ext cx="7272809" cy="59348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sz="24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en-US" altLang="ko-KR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by+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목적격</a:t>
            </a:r>
            <a:r>
              <a:rPr lang="en-US" altLang="ko-KR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생략 </a:t>
            </a:r>
            <a:r>
              <a:rPr lang="en-US" altLang="ko-KR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/ by 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이외의 전치사를 쓰는 경우</a:t>
            </a:r>
          </a:p>
          <a:p>
            <a:pPr algn="ctr"/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49762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C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068015"/>
              </p:ext>
            </p:extLst>
          </p:nvPr>
        </p:nvGraphicFramePr>
        <p:xfrm>
          <a:off x="649914" y="3279098"/>
          <a:ext cx="8185728" cy="173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432"/>
                <a:gridCol w="2046432"/>
                <a:gridCol w="2046432"/>
                <a:gridCol w="2046432"/>
              </a:tblGrid>
              <a:tr h="41619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</a:t>
                      </a:r>
                      <a:r>
                        <a:rPr lang="en-US" altLang="ko-KR" b="0" baseline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 filled with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로 가득하다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</a:t>
                      </a:r>
                      <a:r>
                        <a:rPr lang="en-US" altLang="ko-KR" b="0" baseline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 interested in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에 관심이 있다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92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surprised at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에 놀라다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covered with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로 덮여 있다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  <a:tr h="4392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married to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와 결혼하다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satisfied with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에 만족해하다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92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pleased</a:t>
                      </a:r>
                      <a:r>
                        <a:rPr lang="en-US" altLang="ko-KR" b="0" baseline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 with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에 기뻐하다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be caught in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에 갇히다</a:t>
                      </a:r>
                      <a:endParaRPr lang="ko-KR" altLang="en-US" b="0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7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1460</Words>
  <Application>Microsoft Office PowerPoint</Application>
  <PresentationFormat>화면 슬라이드 쇼(4:3)</PresentationFormat>
  <Paragraphs>264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맑은 고딕</vt:lpstr>
      <vt:lpstr>HY중고딕</vt:lpstr>
      <vt:lpstr>Franklin Gothic Medium</vt:lpstr>
      <vt:lpstr>Arial</vt:lpstr>
      <vt:lpstr>08서울남산체 B</vt:lpstr>
      <vt:lpstr>HY견고딕</vt:lpstr>
      <vt:lpstr>HY강B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763</cp:revision>
  <cp:lastPrinted>2012-06-29T08:35:08Z</cp:lastPrinted>
  <dcterms:created xsi:type="dcterms:W3CDTF">2011-12-23T05:36:36Z</dcterms:created>
  <dcterms:modified xsi:type="dcterms:W3CDTF">2018-05-08T02:17:15Z</dcterms:modified>
</cp:coreProperties>
</file>